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2"/>
  </p:sldMasterIdLst>
  <p:notesMasterIdLst>
    <p:notesMasterId r:id="rId11"/>
  </p:notesMasterIdLst>
  <p:sldIdLst>
    <p:sldId id="316" r:id="rId3"/>
    <p:sldId id="298" r:id="rId4"/>
    <p:sldId id="300" r:id="rId5"/>
    <p:sldId id="319" r:id="rId6"/>
    <p:sldId id="305" r:id="rId7"/>
    <p:sldId id="309" r:id="rId8"/>
    <p:sldId id="314" r:id="rId9"/>
    <p:sldId id="317"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FEF"/>
    <a:srgbClr val="FFCCFF"/>
    <a:srgbClr val="0099FF"/>
    <a:srgbClr val="00FFCC"/>
    <a:srgbClr val="00CC99"/>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AA650-198B-AD20-3ABF-1E34DCD0F1F8}" v="23" dt="2022-07-26T14:23:00.946"/>
    <p1510:client id="{2B1BC393-1C33-DFE0-6635-95C4049873D9}" v="2" dt="2021-06-28T18:24:14.287"/>
    <p1510:client id="{8F1A4F2B-02FE-7B2C-C2A0-81F2A3867776}" v="46" dt="2023-07-06T14:22:42.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68" autoAdjust="0"/>
    <p:restoredTop sz="94836" autoAdjust="0"/>
  </p:normalViewPr>
  <p:slideViewPr>
    <p:cSldViewPr snapToGrid="0">
      <p:cViewPr varScale="1">
        <p:scale>
          <a:sx n="117" d="100"/>
          <a:sy n="117" d="100"/>
        </p:scale>
        <p:origin x="-1464" y="-102"/>
      </p:cViewPr>
      <p:guideLst>
        <p:guide orient="horz" pos="2160"/>
        <p:guide pos="2880"/>
      </p:guideLst>
    </p:cSldViewPr>
  </p:slideViewPr>
  <p:notesTextViewPr>
    <p:cViewPr>
      <p:scale>
        <a:sx n="100" d="100"/>
        <a:sy n="100" d="100"/>
      </p:scale>
      <p:origin x="0" y="0"/>
    </p:cViewPr>
  </p:notesTextViewPr>
  <p:notesViewPr>
    <p:cSldViewPr snapToGrid="0">
      <p:cViewPr varScale="1">
        <p:scale>
          <a:sx n="88" d="100"/>
          <a:sy n="88" d="100"/>
        </p:scale>
        <p:origin x="280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1.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200"/>
            </a:lvl1pPr>
          </a:lstStyle>
          <a:p>
            <a:endParaRPr lang="en-US"/>
          </a:p>
        </p:txBody>
      </p:sp>
      <p:sp>
        <p:nvSpPr>
          <p:cNvPr id="614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200"/>
            </a:lvl1pPr>
          </a:lstStyle>
          <a:p>
            <a:endParaRPr lang="en-US"/>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defRPr sz="1200"/>
            </a:lvl1pPr>
          </a:lstStyle>
          <a:p>
            <a:endParaRPr lang="en-US"/>
          </a:p>
        </p:txBody>
      </p:sp>
      <p:sp>
        <p:nvSpPr>
          <p:cNvPr id="614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spcBef>
                <a:spcPct val="0"/>
              </a:spcBef>
              <a:defRPr sz="1200"/>
            </a:lvl1pPr>
          </a:lstStyle>
          <a:p>
            <a:fld id="{541191D7-EAA8-4D00-8B90-2FC6F2F34491}" type="slidenum">
              <a:rPr lang="en-US"/>
              <a:pPr/>
              <a:t>‹#›</a:t>
            </a:fld>
            <a:endParaRPr lang="en-US"/>
          </a:p>
        </p:txBody>
      </p:sp>
    </p:spTree>
    <p:extLst>
      <p:ext uri="{BB962C8B-B14F-4D97-AF65-F5344CB8AC3E}">
        <p14:creationId xmlns:p14="http://schemas.microsoft.com/office/powerpoint/2010/main" val="354747252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This presentation may have information you already know and also information that you are just starting to think about. Please take this information as a starting point to conversations with your child’s school as you both get ready for this new and exciting step for your child and your family. Please use the brochure to start to document some of the information that is important for you to know as we continue through this journey of getting READY!</a:t>
            </a:r>
          </a:p>
        </p:txBody>
      </p:sp>
      <p:sp>
        <p:nvSpPr>
          <p:cNvPr id="4" name="Slide Number Placeholder 3"/>
          <p:cNvSpPr>
            <a:spLocks noGrp="1"/>
          </p:cNvSpPr>
          <p:nvPr>
            <p:ph type="sldNum" sz="quarter" idx="10"/>
          </p:nvPr>
        </p:nvSpPr>
        <p:spPr/>
        <p:txBody>
          <a:bodyPr/>
          <a:lstStyle/>
          <a:p>
            <a:fld id="{541191D7-EAA8-4D00-8B90-2FC6F2F34491}" type="slidenum">
              <a:rPr lang="en-US" smtClean="0"/>
              <a:pPr/>
              <a:t>1</a:t>
            </a:fld>
            <a:endParaRPr lang="en-US"/>
          </a:p>
        </p:txBody>
      </p:sp>
    </p:spTree>
    <p:extLst>
      <p:ext uri="{BB962C8B-B14F-4D97-AF65-F5344CB8AC3E}">
        <p14:creationId xmlns:p14="http://schemas.microsoft.com/office/powerpoint/2010/main" val="2515259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ready is important. We want ready parents and ready students. Evidently you parents already understand the concept of helping your children to be ready. You are sitting here in a library where you probably spend time with your child as you help them prepare to tomorrow and beyond. It is baby steps, but important steps.</a:t>
            </a:r>
          </a:p>
        </p:txBody>
      </p:sp>
      <p:sp>
        <p:nvSpPr>
          <p:cNvPr id="4" name="Slide Number Placeholder 3"/>
          <p:cNvSpPr>
            <a:spLocks noGrp="1"/>
          </p:cNvSpPr>
          <p:nvPr>
            <p:ph type="sldNum" sz="quarter" idx="10"/>
          </p:nvPr>
        </p:nvSpPr>
        <p:spPr/>
        <p:txBody>
          <a:bodyPr/>
          <a:lstStyle/>
          <a:p>
            <a:fld id="{541191D7-EAA8-4D00-8B90-2FC6F2F34491}" type="slidenum">
              <a:rPr lang="en-US" smtClean="0"/>
              <a:pPr/>
              <a:t>2</a:t>
            </a:fld>
            <a:endParaRPr lang="en-US"/>
          </a:p>
        </p:txBody>
      </p:sp>
    </p:spTree>
    <p:extLst>
      <p:ext uri="{BB962C8B-B14F-4D97-AF65-F5344CB8AC3E}">
        <p14:creationId xmlns:p14="http://schemas.microsoft.com/office/powerpoint/2010/main" val="571120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4E6FDD-33F0-4D7A-8BA8-457B277DCF4B}" type="slidenum">
              <a:rPr lang="en-US"/>
              <a:pPr/>
              <a:t>3</a:t>
            </a:fld>
            <a:endParaRPr lang="en-US" dirty="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pPr>
              <a:buFontTx/>
              <a:buChar char="•"/>
            </a:pPr>
            <a:endParaRPr lang="en-US" dirty="0"/>
          </a:p>
        </p:txBody>
      </p:sp>
    </p:spTree>
    <p:extLst>
      <p:ext uri="{BB962C8B-B14F-4D97-AF65-F5344CB8AC3E}">
        <p14:creationId xmlns:p14="http://schemas.microsoft.com/office/powerpoint/2010/main" val="327524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1191D7-EAA8-4D00-8B90-2FC6F2F34491}" type="slidenum">
              <a:rPr lang="en-US" smtClean="0"/>
              <a:pPr/>
              <a:t>5</a:t>
            </a:fld>
            <a:endParaRPr lang="en-US"/>
          </a:p>
        </p:txBody>
      </p:sp>
    </p:spTree>
    <p:extLst>
      <p:ext uri="{BB962C8B-B14F-4D97-AF65-F5344CB8AC3E}">
        <p14:creationId xmlns:p14="http://schemas.microsoft.com/office/powerpoint/2010/main" val="608841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1191D7-EAA8-4D00-8B90-2FC6F2F34491}" type="slidenum">
              <a:rPr lang="en-US" smtClean="0"/>
              <a:pPr/>
              <a:t>6</a:t>
            </a:fld>
            <a:endParaRPr lang="en-US"/>
          </a:p>
        </p:txBody>
      </p:sp>
    </p:spTree>
    <p:extLst>
      <p:ext uri="{BB962C8B-B14F-4D97-AF65-F5344CB8AC3E}">
        <p14:creationId xmlns:p14="http://schemas.microsoft.com/office/powerpoint/2010/main" val="966503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1191D7-EAA8-4D00-8B90-2FC6F2F34491}" type="slidenum">
              <a:rPr lang="en-US" smtClean="0"/>
              <a:pPr/>
              <a:t>7</a:t>
            </a:fld>
            <a:endParaRPr lang="en-US"/>
          </a:p>
        </p:txBody>
      </p:sp>
    </p:spTree>
    <p:extLst>
      <p:ext uri="{BB962C8B-B14F-4D97-AF65-F5344CB8AC3E}">
        <p14:creationId xmlns:p14="http://schemas.microsoft.com/office/powerpoint/2010/main" val="496033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 and please contact your child’s school if you have any questions or concerns about your child’s transition into the wonderful world of Kindergarten.</a:t>
            </a:r>
          </a:p>
        </p:txBody>
      </p:sp>
      <p:sp>
        <p:nvSpPr>
          <p:cNvPr id="4" name="Slide Number Placeholder 3"/>
          <p:cNvSpPr>
            <a:spLocks noGrp="1"/>
          </p:cNvSpPr>
          <p:nvPr>
            <p:ph type="sldNum" sz="quarter" idx="10"/>
          </p:nvPr>
        </p:nvSpPr>
        <p:spPr/>
        <p:txBody>
          <a:bodyPr/>
          <a:lstStyle/>
          <a:p>
            <a:fld id="{541191D7-EAA8-4D00-8B90-2FC6F2F34491}" type="slidenum">
              <a:rPr lang="en-US" smtClean="0"/>
              <a:pPr/>
              <a:t>8</a:t>
            </a:fld>
            <a:endParaRPr lang="en-US"/>
          </a:p>
        </p:txBody>
      </p:sp>
    </p:spTree>
    <p:extLst>
      <p:ext uri="{BB962C8B-B14F-4D97-AF65-F5344CB8AC3E}">
        <p14:creationId xmlns:p14="http://schemas.microsoft.com/office/powerpoint/2010/main" val="281345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B0D17D-2647-4266-9487-0CA541A3FAFE}" type="slidenum">
              <a:rPr lang="en-US" smtClean="0"/>
              <a:pPr/>
              <a:t>‹#›</a:t>
            </a:fld>
            <a:endParaRPr lang="en-US"/>
          </a:p>
        </p:txBody>
      </p:sp>
    </p:spTree>
    <p:extLst>
      <p:ext uri="{BB962C8B-B14F-4D97-AF65-F5344CB8AC3E}">
        <p14:creationId xmlns:p14="http://schemas.microsoft.com/office/powerpoint/2010/main" val="599807217"/>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8B10A-B675-4087-9034-9B2183FA19D1}" type="slidenum">
              <a:rPr lang="en-US" smtClean="0"/>
              <a:pPr/>
              <a:t>‹#›</a:t>
            </a:fld>
            <a:endParaRPr lang="en-US"/>
          </a:p>
        </p:txBody>
      </p:sp>
    </p:spTree>
    <p:extLst>
      <p:ext uri="{BB962C8B-B14F-4D97-AF65-F5344CB8AC3E}">
        <p14:creationId xmlns:p14="http://schemas.microsoft.com/office/powerpoint/2010/main" val="3242537050"/>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D3488-233A-4527-AB2B-86B08BC2E42E}" type="slidenum">
              <a:rPr lang="en-US" smtClean="0"/>
              <a:pPr/>
              <a:t>‹#›</a:t>
            </a:fld>
            <a:endParaRPr lang="en-US"/>
          </a:p>
        </p:txBody>
      </p:sp>
    </p:spTree>
    <p:extLst>
      <p:ext uri="{BB962C8B-B14F-4D97-AF65-F5344CB8AC3E}">
        <p14:creationId xmlns:p14="http://schemas.microsoft.com/office/powerpoint/2010/main" val="67101927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9DD91-C94B-4410-B8E2-C31341F4D57B}" type="slidenum">
              <a:rPr lang="en-US" smtClean="0"/>
              <a:pPr/>
              <a:t>‹#›</a:t>
            </a:fld>
            <a:endParaRPr lang="en-US"/>
          </a:p>
        </p:txBody>
      </p:sp>
    </p:spTree>
    <p:extLst>
      <p:ext uri="{BB962C8B-B14F-4D97-AF65-F5344CB8AC3E}">
        <p14:creationId xmlns:p14="http://schemas.microsoft.com/office/powerpoint/2010/main" val="2164696733"/>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CDFB7-BA1E-400C-A6DB-42D5818B1DD6}" type="slidenum">
              <a:rPr lang="en-US" smtClean="0"/>
              <a:pPr/>
              <a:t>‹#›</a:t>
            </a:fld>
            <a:endParaRPr lang="en-US"/>
          </a:p>
        </p:txBody>
      </p:sp>
    </p:spTree>
    <p:extLst>
      <p:ext uri="{BB962C8B-B14F-4D97-AF65-F5344CB8AC3E}">
        <p14:creationId xmlns:p14="http://schemas.microsoft.com/office/powerpoint/2010/main" val="2145195095"/>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1D494-68BC-407F-AF65-AB0F97113BB5}" type="slidenum">
              <a:rPr lang="en-US" smtClean="0"/>
              <a:pPr/>
              <a:t>‹#›</a:t>
            </a:fld>
            <a:endParaRPr lang="en-US"/>
          </a:p>
        </p:txBody>
      </p:sp>
    </p:spTree>
    <p:extLst>
      <p:ext uri="{BB962C8B-B14F-4D97-AF65-F5344CB8AC3E}">
        <p14:creationId xmlns:p14="http://schemas.microsoft.com/office/powerpoint/2010/main" val="1121413707"/>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3E3192-E4CE-48D6-A6F2-6D2A272381B1}" type="slidenum">
              <a:rPr lang="en-US" smtClean="0"/>
              <a:pPr/>
              <a:t>‹#›</a:t>
            </a:fld>
            <a:endParaRPr lang="en-US"/>
          </a:p>
        </p:txBody>
      </p:sp>
    </p:spTree>
    <p:extLst>
      <p:ext uri="{BB962C8B-B14F-4D97-AF65-F5344CB8AC3E}">
        <p14:creationId xmlns:p14="http://schemas.microsoft.com/office/powerpoint/2010/main" val="388973504"/>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D38FEF-6213-4598-919E-2C5D33C16990}" type="slidenum">
              <a:rPr lang="en-US" smtClean="0"/>
              <a:pPr/>
              <a:t>‹#›</a:t>
            </a:fld>
            <a:endParaRPr lang="en-US"/>
          </a:p>
        </p:txBody>
      </p:sp>
    </p:spTree>
    <p:extLst>
      <p:ext uri="{BB962C8B-B14F-4D97-AF65-F5344CB8AC3E}">
        <p14:creationId xmlns:p14="http://schemas.microsoft.com/office/powerpoint/2010/main" val="3134218072"/>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A107C3-E985-4DC2-8886-570CDD1DCD6B}" type="slidenum">
              <a:rPr lang="en-US" smtClean="0"/>
              <a:pPr/>
              <a:t>‹#›</a:t>
            </a:fld>
            <a:endParaRPr lang="en-US"/>
          </a:p>
        </p:txBody>
      </p:sp>
    </p:spTree>
    <p:extLst>
      <p:ext uri="{BB962C8B-B14F-4D97-AF65-F5344CB8AC3E}">
        <p14:creationId xmlns:p14="http://schemas.microsoft.com/office/powerpoint/2010/main" val="2992290874"/>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87DE84-1273-4261-A7F9-101789AABE14}" type="slidenum">
              <a:rPr lang="en-US" smtClean="0"/>
              <a:pPr/>
              <a:t>‹#›</a:t>
            </a:fld>
            <a:endParaRPr lang="en-US"/>
          </a:p>
        </p:txBody>
      </p:sp>
    </p:spTree>
    <p:extLst>
      <p:ext uri="{BB962C8B-B14F-4D97-AF65-F5344CB8AC3E}">
        <p14:creationId xmlns:p14="http://schemas.microsoft.com/office/powerpoint/2010/main" val="793969268"/>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4E99E-F311-4DF1-948C-EE093CE6CFF9}" type="slidenum">
              <a:rPr lang="en-US" smtClean="0"/>
              <a:pPr/>
              <a:t>‹#›</a:t>
            </a:fld>
            <a:endParaRPr lang="en-US"/>
          </a:p>
        </p:txBody>
      </p:sp>
    </p:spTree>
    <p:extLst>
      <p:ext uri="{BB962C8B-B14F-4D97-AF65-F5344CB8AC3E}">
        <p14:creationId xmlns:p14="http://schemas.microsoft.com/office/powerpoint/2010/main" val="2044470124"/>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F01D4-9524-4813-B564-656FF752DF88}" type="slidenum">
              <a:rPr lang="en-US" smtClean="0"/>
              <a:pPr/>
              <a:t>‹#›</a:t>
            </a:fld>
            <a:endParaRPr lang="en-US"/>
          </a:p>
        </p:txBody>
      </p:sp>
    </p:spTree>
    <p:extLst>
      <p:ext uri="{BB962C8B-B14F-4D97-AF65-F5344CB8AC3E}">
        <p14:creationId xmlns:p14="http://schemas.microsoft.com/office/powerpoint/2010/main" val="383925904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ransition>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www.earlymoments.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hyperlink" Target="mailto:stortolf@pwcs.ed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mailto:frasarsk@pwcs.edu" TargetMode="External"/><Relationship Id="rId5" Type="http://schemas.openxmlformats.org/officeDocument/2006/relationships/hyperlink" Target="mailto:fletchsk@pwcs.edu" TargetMode="Externa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2133" y="799070"/>
            <a:ext cx="7498553" cy="5593492"/>
          </a:xfrm>
          <a:prstGeom prst="rect">
            <a:avLst/>
          </a:prstGeom>
        </p:spPr>
      </p:pic>
    </p:spTree>
    <p:extLst>
      <p:ext uri="{BB962C8B-B14F-4D97-AF65-F5344CB8AC3E}">
        <p14:creationId xmlns:p14="http://schemas.microsoft.com/office/powerpoint/2010/main" val="1935066399"/>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FEF"/>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10573"/>
          <a:stretch/>
        </p:blipFill>
        <p:spPr>
          <a:xfrm>
            <a:off x="0" y="0"/>
            <a:ext cx="9144000" cy="6857999"/>
          </a:xfrm>
        </p:spPr>
      </p:pic>
      <p:sp>
        <p:nvSpPr>
          <p:cNvPr id="2" name="Title 1"/>
          <p:cNvSpPr>
            <a:spLocks noGrp="1"/>
          </p:cNvSpPr>
          <p:nvPr>
            <p:ph type="title"/>
          </p:nvPr>
        </p:nvSpPr>
        <p:spPr/>
        <p:txBody>
          <a:bodyPr/>
          <a:lstStyle/>
          <a:p>
            <a:r>
              <a:rPr lang="en-US" dirty="0"/>
              <a:t>Being Ready…</a:t>
            </a:r>
          </a:p>
        </p:txBody>
      </p:sp>
    </p:spTree>
    <p:extLst>
      <p:ext uri="{BB962C8B-B14F-4D97-AF65-F5344CB8AC3E}">
        <p14:creationId xmlns:p14="http://schemas.microsoft.com/office/powerpoint/2010/main" val="2217331576"/>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 name="Rectangle 10"/>
          <p:cNvSpPr>
            <a:spLocks noGrp="1" noChangeArrowheads="1"/>
          </p:cNvSpPr>
          <p:nvPr>
            <p:ph idx="1"/>
          </p:nvPr>
        </p:nvSpPr>
        <p:spPr>
          <a:xfrm>
            <a:off x="1686339" y="371061"/>
            <a:ext cx="7010400" cy="5002159"/>
          </a:xfrm>
          <a:noFill/>
        </p:spPr>
        <p:txBody>
          <a:bodyPr/>
          <a:lstStyle/>
          <a:p>
            <a:pPr lvl="1">
              <a:spcBef>
                <a:spcPct val="0"/>
              </a:spcBef>
            </a:pPr>
            <a:endParaRPr lang="en-US" sz="4000" dirty="0"/>
          </a:p>
          <a:p>
            <a:pPr lvl="1">
              <a:spcBef>
                <a:spcPct val="0"/>
              </a:spcBef>
            </a:pPr>
            <a:r>
              <a:rPr lang="en-US" sz="4000" dirty="0"/>
              <a:t>Social and Emotional Readiness </a:t>
            </a:r>
          </a:p>
          <a:p>
            <a:pPr marL="457200" lvl="1" indent="0">
              <a:spcBef>
                <a:spcPct val="0"/>
              </a:spcBef>
              <a:buNone/>
            </a:pPr>
            <a:r>
              <a:rPr lang="en-US" sz="4000" dirty="0"/>
              <a:t>             </a:t>
            </a:r>
          </a:p>
          <a:p>
            <a:pPr lvl="1">
              <a:spcBef>
                <a:spcPct val="0"/>
              </a:spcBef>
            </a:pPr>
            <a:r>
              <a:rPr lang="en-US" sz="4000" dirty="0"/>
              <a:t>Academic Readiness</a:t>
            </a:r>
          </a:p>
          <a:p>
            <a:pPr marL="0" indent="0">
              <a:buNone/>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295" y="3597137"/>
            <a:ext cx="6096000" cy="3162300"/>
          </a:xfrm>
          <a:prstGeom prst="rect">
            <a:avLst/>
          </a:prstGeom>
        </p:spPr>
      </p:pic>
    </p:spTree>
    <p:extLst>
      <p:ext uri="{BB962C8B-B14F-4D97-AF65-F5344CB8AC3E}">
        <p14:creationId xmlns:p14="http://schemas.microsoft.com/office/powerpoint/2010/main" val="388501702"/>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rtl="0">
              <a:lnSpc>
                <a:spcPct val="90000"/>
              </a:lnSpc>
              <a:spcBef>
                <a:spcPct val="0"/>
              </a:spcBef>
            </a:pPr>
            <a:r>
              <a:rPr lang="en-US" sz="4000" dirty="0"/>
              <a:t>Social and Emotional Readiness </a:t>
            </a:r>
            <a:br>
              <a:rPr lang="en-US" sz="4000" dirty="0"/>
            </a:br>
            <a:r>
              <a:rPr lang="en-US" sz="1400" dirty="0"/>
              <a:t>Please click on video below.</a:t>
            </a:r>
          </a:p>
        </p:txBody>
      </p:sp>
      <p:pic>
        <p:nvPicPr>
          <p:cNvPr id="4" name="emotional video.mp4">
            <a:hlinkClick r:id="" action="ppaction://media"/>
          </p:cNvPr>
          <p:cNvPicPr>
            <a:picLocks noChangeAspect="1"/>
          </p:cNvPicPr>
          <p:nvPr>
            <a:videoFile r:link="rId1"/>
            <p:extLst>
              <p:ext uri="{DAA4B4D4-6D71-4841-9C94-3DE7FCFB9230}">
                <p14:media xmlns:p14="http://schemas.microsoft.com/office/powerpoint/2010/main" r:embed="rId2">
                  <p14:trim st="2518.1736"/>
                </p14:media>
              </p:ext>
            </p:extLst>
          </p:nvPr>
        </p:nvPicPr>
        <p:blipFill>
          <a:blip r:embed="rId4"/>
          <a:stretch>
            <a:fillRect/>
          </a:stretch>
        </p:blipFill>
        <p:spPr>
          <a:xfrm>
            <a:off x="603678" y="1513494"/>
            <a:ext cx="7860699" cy="4448821"/>
          </a:xfrm>
          <a:prstGeom prst="rect">
            <a:avLst/>
          </a:prstGeom>
        </p:spPr>
      </p:pic>
    </p:spTree>
    <p:extLst>
      <p:ext uri="{BB962C8B-B14F-4D97-AF65-F5344CB8AC3E}">
        <p14:creationId xmlns:p14="http://schemas.microsoft.com/office/powerpoint/2010/main" val="1252074830"/>
      </p:ext>
    </p:extLst>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531" y="337066"/>
            <a:ext cx="7886700" cy="1325563"/>
          </a:xfrm>
        </p:spPr>
        <p:txBody>
          <a:bodyPr/>
          <a:lstStyle/>
          <a:p>
            <a:r>
              <a:rPr lang="en-US" dirty="0"/>
              <a:t>           Academic Readiness</a:t>
            </a:r>
          </a:p>
        </p:txBody>
      </p:sp>
      <p:sp>
        <p:nvSpPr>
          <p:cNvPr id="3" name="Content Placeholder 2"/>
          <p:cNvSpPr>
            <a:spLocks noGrp="1"/>
          </p:cNvSpPr>
          <p:nvPr>
            <p:ph idx="1"/>
          </p:nvPr>
        </p:nvSpPr>
        <p:spPr/>
        <p:txBody>
          <a:bodyPr>
            <a:normAutofit/>
          </a:bodyPr>
          <a:lstStyle/>
          <a:p>
            <a:pPr marL="0" indent="0">
              <a:buNone/>
            </a:pPr>
            <a:r>
              <a:rPr lang="en-US" sz="4000" dirty="0"/>
              <a:t>“As a parent, you have the power to boost your children's learning potential simply by making books an integral part of their lives.”</a:t>
            </a:r>
          </a:p>
          <a:p>
            <a:pPr marL="0" indent="0">
              <a:buNone/>
            </a:pPr>
            <a:r>
              <a:rPr lang="en-US" sz="2400" dirty="0">
                <a:hlinkClick r:id="rId3"/>
              </a:rPr>
              <a:t>www.earlymoments.com</a:t>
            </a:r>
            <a:endParaRPr lang="en-US" sz="2400" dirty="0"/>
          </a:p>
          <a:p>
            <a:pPr marL="0" indent="0">
              <a:buNone/>
            </a:pPr>
            <a:endParaRPr lang="en-US" sz="2400" dirty="0"/>
          </a:p>
          <a:p>
            <a:pPr marL="0" indent="0">
              <a:buNone/>
            </a:pPr>
            <a:endParaRPr lang="en-US" sz="2400" dirty="0"/>
          </a:p>
        </p:txBody>
      </p:sp>
      <p:sp>
        <p:nvSpPr>
          <p:cNvPr id="5" name="Rectangle 2"/>
          <p:cNvSpPr>
            <a:spLocks noChangeArrowheads="1"/>
          </p:cNvSpPr>
          <p:nvPr/>
        </p:nvSpPr>
        <p:spPr bwMode="auto">
          <a:xfrm>
            <a:off x="1524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4253949"/>
            <a:ext cx="4956313" cy="2483576"/>
          </a:xfrm>
          <a:prstGeom prst="rect">
            <a:avLst/>
          </a:prstGeom>
        </p:spPr>
      </p:pic>
    </p:spTree>
    <p:extLst>
      <p:ext uri="{BB962C8B-B14F-4D97-AF65-F5344CB8AC3E}">
        <p14:creationId xmlns:p14="http://schemas.microsoft.com/office/powerpoint/2010/main" val="798161084"/>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964" y="577364"/>
            <a:ext cx="7010400" cy="939113"/>
          </a:xfrm>
        </p:spPr>
        <p:txBody>
          <a:bodyPr>
            <a:normAutofit fontScale="90000"/>
          </a:bodyPr>
          <a:lstStyle/>
          <a:p>
            <a:r>
              <a:rPr lang="en-US" dirty="0"/>
              <a:t>     A day in kindergarten . . .</a:t>
            </a:r>
            <a:br>
              <a:rPr lang="en-US" dirty="0"/>
            </a:br>
            <a:r>
              <a:rPr lang="en-US" sz="1800" dirty="0"/>
              <a:t>Please click on video below.</a:t>
            </a:r>
          </a:p>
        </p:txBody>
      </p:sp>
      <p:pic>
        <p:nvPicPr>
          <p:cNvPr id="4" name="glimpses">
            <a:hlinkClick r:id="" action="ppaction://media"/>
          </p:cNvPr>
          <p:cNvPicPr>
            <a:picLocks noGrp="1" noChangeAspect="1"/>
          </p:cNvPicPr>
          <p:nvPr>
            <p:ph idx="1"/>
            <a:videoFile r:link="rId1"/>
            <p:extLst>
              <p:ext uri="{DAA4B4D4-6D71-4841-9C94-3DE7FCFB9230}">
                <p14:media xmlns:p14="http://schemas.microsoft.com/office/powerpoint/2010/main" r:embed="rId2">
                  <p14:trim st="1423.7856"/>
                </p14:media>
              </p:ext>
            </p:extLst>
          </p:nvPr>
        </p:nvPicPr>
        <p:blipFill>
          <a:blip r:embed="rId5"/>
          <a:stretch>
            <a:fillRect/>
          </a:stretch>
        </p:blipFill>
        <p:spPr>
          <a:xfrm>
            <a:off x="278296" y="1516477"/>
            <a:ext cx="8733181" cy="4804810"/>
          </a:xfrm>
        </p:spPr>
      </p:pic>
    </p:spTree>
    <p:extLst>
      <p:ext uri="{BB962C8B-B14F-4D97-AF65-F5344CB8AC3E}">
        <p14:creationId xmlns:p14="http://schemas.microsoft.com/office/powerpoint/2010/main" val="1560900961"/>
      </p:ext>
    </p:extLst>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43" y="728869"/>
            <a:ext cx="8375374" cy="1573427"/>
          </a:xfrm>
        </p:spPr>
        <p:txBody>
          <a:bodyPr>
            <a:normAutofit/>
          </a:bodyPr>
          <a:lstStyle/>
          <a:p>
            <a:r>
              <a:rPr lang="en-US" dirty="0"/>
              <a:t>We are here to help you and your child all along the way…</a:t>
            </a:r>
          </a:p>
        </p:txBody>
      </p:sp>
      <p:pic>
        <p:nvPicPr>
          <p:cNvPr id="4" name="Content Placeholder 3"/>
          <p:cNvPicPr>
            <a:picLocks noGrp="1" noChangeAspect="1"/>
          </p:cNvPicPr>
          <p:nvPr>
            <p:ph idx="1"/>
          </p:nvPr>
        </p:nvPicPr>
        <p:blipFill>
          <a:blip r:embed="rId3"/>
          <a:stretch>
            <a:fillRect/>
          </a:stretch>
        </p:blipFill>
        <p:spPr>
          <a:xfrm>
            <a:off x="2190750" y="2410619"/>
            <a:ext cx="4762500" cy="3181350"/>
          </a:xfrm>
          <a:prstGeom prst="rect">
            <a:avLst/>
          </a:prstGeom>
        </p:spPr>
      </p:pic>
    </p:spTree>
    <p:extLst>
      <p:ext uri="{BB962C8B-B14F-4D97-AF65-F5344CB8AC3E}">
        <p14:creationId xmlns:p14="http://schemas.microsoft.com/office/powerpoint/2010/main" val="893441113"/>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213" y="122465"/>
            <a:ext cx="5370443" cy="3869635"/>
          </a:xfrm>
          <a:prstGeom prst="rect">
            <a:avLst/>
          </a:prstGeom>
        </p:spPr>
      </p:pic>
      <p:sp>
        <p:nvSpPr>
          <p:cNvPr id="3" name="Content Placeholder 2"/>
          <p:cNvSpPr>
            <a:spLocks noGrp="1"/>
          </p:cNvSpPr>
          <p:nvPr>
            <p:ph idx="1"/>
          </p:nvPr>
        </p:nvSpPr>
        <p:spPr>
          <a:xfrm>
            <a:off x="1156460" y="1324954"/>
            <a:ext cx="7010400" cy="4549430"/>
          </a:xfrm>
        </p:spPr>
        <p:txBody>
          <a:bodyPr/>
          <a:lstStyle/>
          <a:p>
            <a:pPr marL="0" indent="0">
              <a:buNone/>
            </a:pPr>
            <a:r>
              <a:rPr lang="en-US" sz="4000" b="1" dirty="0">
                <a:solidFill>
                  <a:srgbClr val="FF0000"/>
                </a:solidFill>
              </a:rPr>
              <a:t>Questions?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692" y="489293"/>
            <a:ext cx="1974168" cy="2359924"/>
          </a:xfrm>
          <a:prstGeom prst="rect">
            <a:avLst/>
          </a:prstGeom>
        </p:spPr>
      </p:pic>
      <p:sp>
        <p:nvSpPr>
          <p:cNvPr id="2" name="TextBox 1"/>
          <p:cNvSpPr txBox="1"/>
          <p:nvPr/>
        </p:nvSpPr>
        <p:spPr>
          <a:xfrm>
            <a:off x="2353739" y="4400550"/>
            <a:ext cx="4906735" cy="1754326"/>
          </a:xfrm>
          <a:prstGeom prst="rect">
            <a:avLst/>
          </a:prstGeom>
          <a:noFill/>
        </p:spPr>
        <p:txBody>
          <a:bodyPr wrap="square" lIns="91440" tIns="45720" rIns="91440" bIns="45720" rtlCol="0" anchor="t">
            <a:spAutoFit/>
          </a:bodyPr>
          <a:lstStyle/>
          <a:p>
            <a:r>
              <a:rPr lang="en-US" dirty="0"/>
              <a:t>Please contact the school at 703-791-3141</a:t>
            </a:r>
          </a:p>
          <a:p>
            <a:r>
              <a:rPr lang="en-US" dirty="0"/>
              <a:t>Or e-mail a kindergarten teacher: </a:t>
            </a:r>
            <a:endParaRPr lang="en-US" dirty="0">
              <a:cs typeface="Calibri"/>
            </a:endParaRPr>
          </a:p>
          <a:p>
            <a:r>
              <a:rPr lang="en-US" dirty="0"/>
              <a:t>Ms. Fletcher </a:t>
            </a:r>
            <a:r>
              <a:rPr lang="en-US" dirty="0">
                <a:hlinkClick r:id="rId5"/>
              </a:rPr>
              <a:t>fletchsk@pwcs.edu</a:t>
            </a:r>
            <a:endParaRPr lang="en-US" dirty="0"/>
          </a:p>
          <a:p>
            <a:r>
              <a:rPr lang="en-US" dirty="0">
                <a:cs typeface="Calibri" panose="020F0502020204030204"/>
              </a:rPr>
              <a:t>Ms. </a:t>
            </a:r>
            <a:r>
              <a:rPr lang="en-US" dirty="0" err="1">
                <a:cs typeface="Calibri" panose="020F0502020204030204"/>
              </a:rPr>
              <a:t>Frasard</a:t>
            </a:r>
            <a:r>
              <a:rPr lang="en-US" dirty="0">
                <a:cs typeface="Calibri" panose="020F0502020204030204"/>
              </a:rPr>
              <a:t> </a:t>
            </a:r>
            <a:r>
              <a:rPr lang="en-US" dirty="0">
                <a:solidFill>
                  <a:srgbClr val="0563C1"/>
                </a:solidFill>
                <a:cs typeface="Calibri" panose="020F0502020204030204"/>
                <a:hlinkClick r:id="rId6"/>
              </a:rPr>
              <a:t>frasarsk@pwcs.edu</a:t>
            </a:r>
            <a:r>
              <a:rPr lang="en-US" dirty="0">
                <a:cs typeface="Calibri" panose="020F0502020204030204"/>
              </a:rPr>
              <a:t> </a:t>
            </a:r>
            <a:endParaRPr lang="en-US" dirty="0"/>
          </a:p>
          <a:p>
            <a:r>
              <a:rPr lang="en-US">
                <a:cs typeface="Calibri" panose="020F0502020204030204"/>
              </a:rPr>
              <a:t>Mrs. </a:t>
            </a:r>
            <a:r>
              <a:rPr lang="en-US" err="1">
                <a:cs typeface="Calibri" panose="020F0502020204030204"/>
              </a:rPr>
              <a:t>Stortors</a:t>
            </a:r>
            <a:r>
              <a:rPr lang="en-US">
                <a:cs typeface="Calibri" panose="020F0502020204030204"/>
              </a:rPr>
              <a:t> </a:t>
            </a:r>
            <a:r>
              <a:rPr lang="en-US" dirty="0">
                <a:cs typeface="Calibri" panose="020F0502020204030204"/>
                <a:hlinkClick r:id="rId7"/>
              </a:rPr>
              <a:t>stortolf@pwcs.edu</a:t>
            </a:r>
            <a:r>
              <a:rPr lang="en-US" dirty="0">
                <a:cs typeface="Calibri" panose="020F0502020204030204"/>
              </a:rPr>
              <a:t> </a:t>
            </a:r>
          </a:p>
          <a:p>
            <a:endParaRPr lang="en-US" dirty="0">
              <a:cs typeface="Calibri" panose="020F0502020204030204"/>
            </a:endParaRPr>
          </a:p>
        </p:txBody>
      </p:sp>
    </p:spTree>
    <p:extLst>
      <p:ext uri="{BB962C8B-B14F-4D97-AF65-F5344CB8AC3E}">
        <p14:creationId xmlns:p14="http://schemas.microsoft.com/office/powerpoint/2010/main" val="2898652428"/>
      </p:ext>
    </p:extLst>
  </p:cSld>
  <p:clrMapOvr>
    <a:masterClrMapping/>
  </p:clrMapOvr>
  <p:transition>
    <p:fade thruBlk="1"/>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68A5906-F268-4F87-9765-7B21AABD07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912</TotalTime>
  <Words>267</Words>
  <Application>Microsoft Office PowerPoint</Application>
  <PresentationFormat>On-screen Show (4:3)</PresentationFormat>
  <Paragraphs>26</Paragraphs>
  <Slides>8</Slides>
  <Notes>7</Notes>
  <HiddenSlides>0</HiddenSlides>
  <MMClips>2</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Being Ready…</vt:lpstr>
      <vt:lpstr>PowerPoint Presentation</vt:lpstr>
      <vt:lpstr>Social and Emotional Readiness  Please click on video below.</vt:lpstr>
      <vt:lpstr>           Academic Readiness</vt:lpstr>
      <vt:lpstr>     A day in kindergarten . . . Please click on video below.</vt:lpstr>
      <vt:lpstr>We are here to help you and your child all along the way…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Are You and Your Child Ready for Kindergarten?”</dc:title>
  <dc:creator>Deborah V. Ransom</dc:creator>
  <cp:keywords/>
  <cp:lastModifiedBy>Ramona Richardson</cp:lastModifiedBy>
  <cp:revision>81</cp:revision>
  <dcterms:created xsi:type="dcterms:W3CDTF">2015-03-23T21:50:58Z</dcterms:created>
  <dcterms:modified xsi:type="dcterms:W3CDTF">2023-07-06T14:22:53Z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TC011589511033</vt:lpwstr>
  </property>
</Properties>
</file>