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67" r:id="rId6"/>
    <p:sldId id="271" r:id="rId7"/>
    <p:sldId id="260" r:id="rId8"/>
    <p:sldId id="274" r:id="rId9"/>
    <p:sldId id="269" r:id="rId10"/>
    <p:sldId id="261" r:id="rId11"/>
    <p:sldId id="275" r:id="rId12"/>
    <p:sldId id="264" r:id="rId13"/>
    <p:sldId id="270" r:id="rId14"/>
  </p:sldIdLst>
  <p:sldSz cx="18288000" cy="10287000"/>
  <p:notesSz cx="6858000" cy="9144000"/>
  <p:embeddedFontLst>
    <p:embeddedFont>
      <p:font typeface="Bangbang"/>
      <p:regular r:id="rId15"/>
    </p:embeddedFont>
    <p:embeddedFont>
      <p:font typeface="Baskerville Old Face" panose="02020602080505020303" pitchFamily="18" charset="0"/>
      <p:regular r:id="rId16"/>
    </p:embeddedFont>
    <p:embeddedFont>
      <p:font typeface="Boldoa"/>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19131A-C170-54CB-836C-CA8E97F08493}" v="9" dt="2024-08-05T13:31:08.4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900"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26" Type="http://schemas.openxmlformats.org/officeDocument/2006/relationships/image" Target="../media/image25.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jpeg"/><Relationship Id="rId16" Type="http://schemas.openxmlformats.org/officeDocument/2006/relationships/image" Target="../media/image15.svg"/><Relationship Id="rId20" Type="http://schemas.openxmlformats.org/officeDocument/2006/relationships/image" Target="../media/image19.svg"/><Relationship Id="rId29"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sv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sv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 Id="rId27" Type="http://schemas.openxmlformats.org/officeDocument/2006/relationships/image" Target="../media/image26.png"/><Relationship Id="rId30" Type="http://schemas.openxmlformats.org/officeDocument/2006/relationships/image" Target="../media/image29.sv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1.jpg"/><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1.jpeg"/><Relationship Id="rId16" Type="http://schemas.openxmlformats.org/officeDocument/2006/relationships/image" Target="../media/image43.svg"/><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5.svg"/></Relationships>
</file>

<file path=ppt/slides/_rels/slide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10.png"/><Relationship Id="rId7" Type="http://schemas.openxmlformats.org/officeDocument/2006/relationships/image" Target="../media/image46.png"/><Relationship Id="rId12" Type="http://schemas.openxmlformats.org/officeDocument/2006/relationships/image" Target="../media/image19.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18.png"/><Relationship Id="rId5" Type="http://schemas.openxmlformats.org/officeDocument/2006/relationships/image" Target="../media/image26.png"/><Relationship Id="rId10" Type="http://schemas.openxmlformats.org/officeDocument/2006/relationships/image" Target="../media/image49.svg"/><Relationship Id="rId4" Type="http://schemas.openxmlformats.org/officeDocument/2006/relationships/image" Target="../media/image11.svg"/><Relationship Id="rId9"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image" Target="../media/image1.jpeg"/><Relationship Id="rId16" Type="http://schemas.openxmlformats.org/officeDocument/2006/relationships/image" Target="../media/image65.svg"/><Relationship Id="rId1" Type="http://schemas.openxmlformats.org/officeDocument/2006/relationships/slideLayout" Target="../slideLayouts/slideLayout7.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 Id="rId14" Type="http://schemas.openxmlformats.org/officeDocument/2006/relationships/image" Target="../media/image63.svg"/></Relationships>
</file>

<file path=ppt/slides/_rels/slide7.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74.png"/><Relationship Id="rId3" Type="http://schemas.openxmlformats.org/officeDocument/2006/relationships/image" Target="../media/image66.png"/><Relationship Id="rId7" Type="http://schemas.openxmlformats.org/officeDocument/2006/relationships/image" Target="../media/image50.png"/><Relationship Id="rId12" Type="http://schemas.openxmlformats.org/officeDocument/2006/relationships/image" Target="../media/image7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9.svg"/><Relationship Id="rId11" Type="http://schemas.openxmlformats.org/officeDocument/2006/relationships/image" Target="../media/image72.png"/><Relationship Id="rId5" Type="http://schemas.openxmlformats.org/officeDocument/2006/relationships/image" Target="../media/image68.png"/><Relationship Id="rId10" Type="http://schemas.openxmlformats.org/officeDocument/2006/relationships/image" Target="../media/image71.svg"/><Relationship Id="rId4" Type="http://schemas.openxmlformats.org/officeDocument/2006/relationships/image" Target="../media/image67.svg"/><Relationship Id="rId9" Type="http://schemas.openxmlformats.org/officeDocument/2006/relationships/image" Target="../media/image70.png"/><Relationship Id="rId14" Type="http://schemas.openxmlformats.org/officeDocument/2006/relationships/image" Target="../media/image75.svg"/></Relationships>
</file>

<file path=ppt/slides/_rels/slide8.xml.rels><?xml version="1.0" encoding="UTF-8" standalone="yes"?>
<Relationships xmlns="http://schemas.openxmlformats.org/package/2006/relationships"><Relationship Id="rId3" Type="http://schemas.openxmlformats.org/officeDocument/2006/relationships/hyperlink" Target="NOTICE%20950-0-43%20VOLUNTEER%20GUIDELINES.doc"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82.png"/><Relationship Id="rId18" Type="http://schemas.openxmlformats.org/officeDocument/2006/relationships/image" Target="../media/image87.svg"/><Relationship Id="rId3" Type="http://schemas.openxmlformats.org/officeDocument/2006/relationships/image" Target="../media/image60.png"/><Relationship Id="rId21" Type="http://schemas.openxmlformats.org/officeDocument/2006/relationships/image" Target="../media/image90.png"/><Relationship Id="rId7" Type="http://schemas.openxmlformats.org/officeDocument/2006/relationships/image" Target="../media/image78.png"/><Relationship Id="rId12" Type="http://schemas.openxmlformats.org/officeDocument/2006/relationships/image" Target="../media/image65.svg"/><Relationship Id="rId17" Type="http://schemas.openxmlformats.org/officeDocument/2006/relationships/image" Target="../media/image86.png"/><Relationship Id="rId2" Type="http://schemas.openxmlformats.org/officeDocument/2006/relationships/image" Target="../media/image1.jpeg"/><Relationship Id="rId16" Type="http://schemas.openxmlformats.org/officeDocument/2006/relationships/image" Target="../media/image85.svg"/><Relationship Id="rId20" Type="http://schemas.openxmlformats.org/officeDocument/2006/relationships/image" Target="../media/image89.svg"/><Relationship Id="rId1" Type="http://schemas.openxmlformats.org/officeDocument/2006/relationships/slideLayout" Target="../slideLayouts/slideLayout7.xml"/><Relationship Id="rId6" Type="http://schemas.openxmlformats.org/officeDocument/2006/relationships/image" Target="../media/image77.svg"/><Relationship Id="rId11" Type="http://schemas.openxmlformats.org/officeDocument/2006/relationships/image" Target="../media/image64.png"/><Relationship Id="rId5" Type="http://schemas.openxmlformats.org/officeDocument/2006/relationships/image" Target="../media/image76.png"/><Relationship Id="rId15" Type="http://schemas.openxmlformats.org/officeDocument/2006/relationships/image" Target="../media/image84.png"/><Relationship Id="rId10" Type="http://schemas.openxmlformats.org/officeDocument/2006/relationships/image" Target="../media/image81.svg"/><Relationship Id="rId19" Type="http://schemas.openxmlformats.org/officeDocument/2006/relationships/image" Target="../media/image88.png"/><Relationship Id="rId4" Type="http://schemas.openxmlformats.org/officeDocument/2006/relationships/image" Target="../media/image61.svg"/><Relationship Id="rId9" Type="http://schemas.openxmlformats.org/officeDocument/2006/relationships/image" Target="../media/image80.png"/><Relationship Id="rId14" Type="http://schemas.openxmlformats.org/officeDocument/2006/relationships/image" Target="../media/image8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761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111"/>
            </a:stretch>
          </a:blipFill>
        </p:spPr>
        <p:txBody>
          <a:bodyPr/>
          <a:lstStyle/>
          <a:p>
            <a:endParaRPr lang="en-US"/>
          </a:p>
        </p:txBody>
      </p:sp>
      <p:sp>
        <p:nvSpPr>
          <p:cNvPr id="3" name="Freeform 3"/>
          <p:cNvSpPr/>
          <p:nvPr/>
        </p:nvSpPr>
        <p:spPr>
          <a:xfrm>
            <a:off x="218346" y="268413"/>
            <a:ext cx="4326572" cy="3044825"/>
          </a:xfrm>
          <a:custGeom>
            <a:avLst/>
            <a:gdLst/>
            <a:ahLst/>
            <a:cxnLst/>
            <a:rect l="l" t="t" r="r" b="b"/>
            <a:pathLst>
              <a:path w="4326572" h="3044825">
                <a:moveTo>
                  <a:pt x="0" y="0"/>
                </a:moveTo>
                <a:lnTo>
                  <a:pt x="4326572" y="0"/>
                </a:lnTo>
                <a:lnTo>
                  <a:pt x="4326572" y="3044826"/>
                </a:lnTo>
                <a:lnTo>
                  <a:pt x="0" y="30448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3744389" y="168377"/>
            <a:ext cx="4283345" cy="3599795"/>
          </a:xfrm>
          <a:custGeom>
            <a:avLst/>
            <a:gdLst/>
            <a:ahLst/>
            <a:cxnLst/>
            <a:rect l="l" t="t" r="r" b="b"/>
            <a:pathLst>
              <a:path w="4283345" h="3599795">
                <a:moveTo>
                  <a:pt x="0" y="0"/>
                </a:moveTo>
                <a:lnTo>
                  <a:pt x="4283345" y="0"/>
                </a:lnTo>
                <a:lnTo>
                  <a:pt x="4283345" y="3599795"/>
                </a:lnTo>
                <a:lnTo>
                  <a:pt x="0" y="35997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260266" y="6206098"/>
            <a:ext cx="5771551" cy="2741487"/>
          </a:xfrm>
          <a:custGeom>
            <a:avLst/>
            <a:gdLst/>
            <a:ahLst/>
            <a:cxnLst/>
            <a:rect l="l" t="t" r="r" b="b"/>
            <a:pathLst>
              <a:path w="5771551" h="2741487">
                <a:moveTo>
                  <a:pt x="0" y="0"/>
                </a:moveTo>
                <a:lnTo>
                  <a:pt x="5771551" y="0"/>
                </a:lnTo>
                <a:lnTo>
                  <a:pt x="5771551" y="2741486"/>
                </a:lnTo>
                <a:lnTo>
                  <a:pt x="0" y="27414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2420069">
            <a:off x="650700" y="2870144"/>
            <a:ext cx="2538265" cy="2942916"/>
          </a:xfrm>
          <a:custGeom>
            <a:avLst/>
            <a:gdLst/>
            <a:ahLst/>
            <a:cxnLst/>
            <a:rect l="l" t="t" r="r" b="b"/>
            <a:pathLst>
              <a:path w="2538265" h="2942916">
                <a:moveTo>
                  <a:pt x="0" y="0"/>
                </a:moveTo>
                <a:lnTo>
                  <a:pt x="2538264" y="0"/>
                </a:lnTo>
                <a:lnTo>
                  <a:pt x="2538264" y="2942915"/>
                </a:lnTo>
                <a:lnTo>
                  <a:pt x="0" y="29429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rot="-1808547">
            <a:off x="11684432" y="467042"/>
            <a:ext cx="2008842" cy="2647568"/>
          </a:xfrm>
          <a:custGeom>
            <a:avLst/>
            <a:gdLst/>
            <a:ahLst/>
            <a:cxnLst/>
            <a:rect l="l" t="t" r="r" b="b"/>
            <a:pathLst>
              <a:path w="2008842" h="2647568">
                <a:moveTo>
                  <a:pt x="0" y="0"/>
                </a:moveTo>
                <a:lnTo>
                  <a:pt x="2008842" y="0"/>
                </a:lnTo>
                <a:lnTo>
                  <a:pt x="2008842" y="2647568"/>
                </a:lnTo>
                <a:lnTo>
                  <a:pt x="0" y="26475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a:off x="6026523" y="5863627"/>
            <a:ext cx="768903" cy="760253"/>
          </a:xfrm>
          <a:custGeom>
            <a:avLst/>
            <a:gdLst/>
            <a:ahLst/>
            <a:cxnLst/>
            <a:rect l="l" t="t" r="r" b="b"/>
            <a:pathLst>
              <a:path w="768903" h="760253">
                <a:moveTo>
                  <a:pt x="0" y="0"/>
                </a:moveTo>
                <a:lnTo>
                  <a:pt x="768903" y="0"/>
                </a:lnTo>
                <a:lnTo>
                  <a:pt x="768903" y="760253"/>
                </a:lnTo>
                <a:lnTo>
                  <a:pt x="0" y="7602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9" name="Freeform 9"/>
          <p:cNvSpPr/>
          <p:nvPr/>
        </p:nvSpPr>
        <p:spPr>
          <a:xfrm>
            <a:off x="14231721" y="5487345"/>
            <a:ext cx="3965696" cy="3871511"/>
          </a:xfrm>
          <a:custGeom>
            <a:avLst/>
            <a:gdLst/>
            <a:ahLst/>
            <a:cxnLst/>
            <a:rect l="l" t="t" r="r" b="b"/>
            <a:pathLst>
              <a:path w="3965696" h="3871511">
                <a:moveTo>
                  <a:pt x="0" y="0"/>
                </a:moveTo>
                <a:lnTo>
                  <a:pt x="3965697" y="0"/>
                </a:lnTo>
                <a:lnTo>
                  <a:pt x="3965697" y="3871511"/>
                </a:lnTo>
                <a:lnTo>
                  <a:pt x="0" y="38715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0" name="Freeform 10"/>
          <p:cNvSpPr/>
          <p:nvPr/>
        </p:nvSpPr>
        <p:spPr>
          <a:xfrm rot="-1056275">
            <a:off x="9792810" y="7644052"/>
            <a:ext cx="3817046" cy="1480696"/>
          </a:xfrm>
          <a:custGeom>
            <a:avLst/>
            <a:gdLst/>
            <a:ahLst/>
            <a:cxnLst/>
            <a:rect l="l" t="t" r="r" b="b"/>
            <a:pathLst>
              <a:path w="3817046" h="1480696">
                <a:moveTo>
                  <a:pt x="0" y="0"/>
                </a:moveTo>
                <a:lnTo>
                  <a:pt x="3817046" y="0"/>
                </a:lnTo>
                <a:lnTo>
                  <a:pt x="3817046" y="1480696"/>
                </a:lnTo>
                <a:lnTo>
                  <a:pt x="0" y="148069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1" name="Freeform 11"/>
          <p:cNvSpPr/>
          <p:nvPr/>
        </p:nvSpPr>
        <p:spPr>
          <a:xfrm>
            <a:off x="4946042" y="0"/>
            <a:ext cx="2548549" cy="2929367"/>
          </a:xfrm>
          <a:custGeom>
            <a:avLst/>
            <a:gdLst/>
            <a:ahLst/>
            <a:cxnLst/>
            <a:rect l="l" t="t" r="r" b="b"/>
            <a:pathLst>
              <a:path w="2548549" h="2929367">
                <a:moveTo>
                  <a:pt x="0" y="0"/>
                </a:moveTo>
                <a:lnTo>
                  <a:pt x="2548549" y="0"/>
                </a:lnTo>
                <a:lnTo>
                  <a:pt x="2548549" y="2929367"/>
                </a:lnTo>
                <a:lnTo>
                  <a:pt x="0" y="2929367"/>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2" name="Freeform 12"/>
          <p:cNvSpPr/>
          <p:nvPr/>
        </p:nvSpPr>
        <p:spPr>
          <a:xfrm>
            <a:off x="6174337" y="6829446"/>
            <a:ext cx="1579397" cy="1666910"/>
          </a:xfrm>
          <a:custGeom>
            <a:avLst/>
            <a:gdLst/>
            <a:ahLst/>
            <a:cxnLst/>
            <a:rect l="l" t="t" r="r" b="b"/>
            <a:pathLst>
              <a:path w="1579397" h="1666910">
                <a:moveTo>
                  <a:pt x="0" y="0"/>
                </a:moveTo>
                <a:lnTo>
                  <a:pt x="1579397" y="0"/>
                </a:lnTo>
                <a:lnTo>
                  <a:pt x="1579397" y="1666910"/>
                </a:lnTo>
                <a:lnTo>
                  <a:pt x="0" y="166691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13" name="Freeform 13"/>
          <p:cNvSpPr/>
          <p:nvPr/>
        </p:nvSpPr>
        <p:spPr>
          <a:xfrm rot="2025602">
            <a:off x="8189278" y="6801094"/>
            <a:ext cx="1731972" cy="2267721"/>
          </a:xfrm>
          <a:custGeom>
            <a:avLst/>
            <a:gdLst/>
            <a:ahLst/>
            <a:cxnLst/>
            <a:rect l="l" t="t" r="r" b="b"/>
            <a:pathLst>
              <a:path w="1731972" h="2267721">
                <a:moveTo>
                  <a:pt x="0" y="0"/>
                </a:moveTo>
                <a:lnTo>
                  <a:pt x="1731972" y="0"/>
                </a:lnTo>
                <a:lnTo>
                  <a:pt x="1731972" y="2267720"/>
                </a:lnTo>
                <a:lnTo>
                  <a:pt x="0" y="2267720"/>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14" name="Freeform 14"/>
          <p:cNvSpPr/>
          <p:nvPr/>
        </p:nvSpPr>
        <p:spPr>
          <a:xfrm rot="-2128848">
            <a:off x="8082843" y="1011616"/>
            <a:ext cx="1614818" cy="2160291"/>
          </a:xfrm>
          <a:custGeom>
            <a:avLst/>
            <a:gdLst/>
            <a:ahLst/>
            <a:cxnLst/>
            <a:rect l="l" t="t" r="r" b="b"/>
            <a:pathLst>
              <a:path w="1614818" h="2160291">
                <a:moveTo>
                  <a:pt x="0" y="0"/>
                </a:moveTo>
                <a:lnTo>
                  <a:pt x="1614818" y="0"/>
                </a:lnTo>
                <a:lnTo>
                  <a:pt x="1614818" y="2160291"/>
                </a:lnTo>
                <a:lnTo>
                  <a:pt x="0" y="2160291"/>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15" name="Freeform 15"/>
          <p:cNvSpPr/>
          <p:nvPr/>
        </p:nvSpPr>
        <p:spPr>
          <a:xfrm rot="8946942">
            <a:off x="9835106" y="-1057023"/>
            <a:ext cx="1568767" cy="4114800"/>
          </a:xfrm>
          <a:custGeom>
            <a:avLst/>
            <a:gdLst/>
            <a:ahLst/>
            <a:cxnLst/>
            <a:rect l="l" t="t" r="r" b="b"/>
            <a:pathLst>
              <a:path w="1568767" h="4114800">
                <a:moveTo>
                  <a:pt x="0" y="0"/>
                </a:moveTo>
                <a:lnTo>
                  <a:pt x="1568768" y="0"/>
                </a:lnTo>
                <a:lnTo>
                  <a:pt x="1568768" y="4114800"/>
                </a:lnTo>
                <a:lnTo>
                  <a:pt x="0" y="411480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US"/>
          </a:p>
        </p:txBody>
      </p:sp>
      <p:sp>
        <p:nvSpPr>
          <p:cNvPr id="16" name="Freeform 16"/>
          <p:cNvSpPr/>
          <p:nvPr/>
        </p:nvSpPr>
        <p:spPr>
          <a:xfrm>
            <a:off x="15404733" y="3925994"/>
            <a:ext cx="2361414" cy="1059684"/>
          </a:xfrm>
          <a:custGeom>
            <a:avLst/>
            <a:gdLst/>
            <a:ahLst/>
            <a:cxnLst/>
            <a:rect l="l" t="t" r="r" b="b"/>
            <a:pathLst>
              <a:path w="2361414" h="1059684">
                <a:moveTo>
                  <a:pt x="0" y="0"/>
                </a:moveTo>
                <a:lnTo>
                  <a:pt x="2361414" y="0"/>
                </a:lnTo>
                <a:lnTo>
                  <a:pt x="2361414" y="1059684"/>
                </a:lnTo>
                <a:lnTo>
                  <a:pt x="0" y="1059684"/>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US"/>
          </a:p>
        </p:txBody>
      </p:sp>
      <p:sp>
        <p:nvSpPr>
          <p:cNvPr id="17" name="TextBox 17"/>
          <p:cNvSpPr txBox="1"/>
          <p:nvPr/>
        </p:nvSpPr>
        <p:spPr>
          <a:xfrm>
            <a:off x="5778197" y="5595117"/>
            <a:ext cx="6731607" cy="1367937"/>
          </a:xfrm>
          <a:prstGeom prst="rect">
            <a:avLst/>
          </a:prstGeom>
        </p:spPr>
        <p:txBody>
          <a:bodyPr lIns="0" tIns="0" rIns="0" bIns="0" rtlCol="0" anchor="t">
            <a:spAutoFit/>
          </a:bodyPr>
          <a:lstStyle/>
          <a:p>
            <a:pPr algn="ctr">
              <a:lnSpc>
                <a:spcPts val="11088"/>
              </a:lnSpc>
              <a:spcBef>
                <a:spcPct val="0"/>
              </a:spcBef>
            </a:pPr>
            <a:r>
              <a:rPr lang="en-US" sz="7920" dirty="0">
                <a:solidFill>
                  <a:srgbClr val="FFFFFF"/>
                </a:solidFill>
                <a:latin typeface="Bangbang"/>
              </a:rPr>
              <a:t>Training</a:t>
            </a:r>
          </a:p>
        </p:txBody>
      </p:sp>
      <p:sp>
        <p:nvSpPr>
          <p:cNvPr id="18" name="TextBox 18"/>
          <p:cNvSpPr txBox="1"/>
          <p:nvPr/>
        </p:nvSpPr>
        <p:spPr>
          <a:xfrm>
            <a:off x="3749375" y="2932239"/>
            <a:ext cx="10789250" cy="3352468"/>
          </a:xfrm>
          <a:prstGeom prst="rect">
            <a:avLst/>
          </a:prstGeom>
        </p:spPr>
        <p:txBody>
          <a:bodyPr lIns="0" tIns="0" rIns="0" bIns="0" rtlCol="0" anchor="t">
            <a:spAutoFit/>
          </a:bodyPr>
          <a:lstStyle/>
          <a:p>
            <a:pPr algn="ctr">
              <a:lnSpc>
                <a:spcPts val="27366"/>
              </a:lnSpc>
              <a:spcBef>
                <a:spcPct val="0"/>
              </a:spcBef>
            </a:pPr>
            <a:r>
              <a:rPr lang="en-US" sz="19547" dirty="0">
                <a:solidFill>
                  <a:srgbClr val="FFFFFF"/>
                </a:solidFill>
                <a:latin typeface="Boldoa"/>
              </a:rPr>
              <a:t>Volunteer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111"/>
            </a:stretch>
          </a:blipFill>
        </p:spPr>
        <p:txBody>
          <a:bodyPr/>
          <a:lstStyle/>
          <a:p>
            <a:endParaRPr lang="en-US" dirty="0"/>
          </a:p>
        </p:txBody>
      </p:sp>
      <p:sp>
        <p:nvSpPr>
          <p:cNvPr id="5" name="TextBox 5"/>
          <p:cNvSpPr txBox="1"/>
          <p:nvPr/>
        </p:nvSpPr>
        <p:spPr>
          <a:xfrm>
            <a:off x="457200" y="1333500"/>
            <a:ext cx="9067800" cy="6989093"/>
          </a:xfrm>
          <a:prstGeom prst="rect">
            <a:avLst/>
          </a:prstGeom>
        </p:spPr>
        <p:txBody>
          <a:bodyPr wrap="square" lIns="0" tIns="0" rIns="0" bIns="0" rtlCol="0" anchor="t">
            <a:spAutoFit/>
          </a:bodyPr>
          <a:lstStyle/>
          <a:p>
            <a:pPr marL="0" lvl="0" indent="0" algn="l">
              <a:lnSpc>
                <a:spcPts val="10852"/>
              </a:lnSpc>
              <a:spcBef>
                <a:spcPct val="0"/>
              </a:spcBef>
            </a:pPr>
            <a:r>
              <a:rPr lang="en-US" sz="9865" dirty="0">
                <a:solidFill>
                  <a:srgbClr val="FFFFFF"/>
                </a:solidFill>
                <a:latin typeface="Boldoa"/>
              </a:rPr>
              <a:t>Thank you for your willingness to volunteer at Coles Elementary School!</a:t>
            </a:r>
            <a:endParaRPr lang="en-US" sz="9865" u="none" strike="noStrike" dirty="0">
              <a:solidFill>
                <a:srgbClr val="FFFFFF"/>
              </a:solidFill>
              <a:latin typeface="Boldoa"/>
            </a:endParaRPr>
          </a:p>
        </p:txBody>
      </p:sp>
      <p:sp>
        <p:nvSpPr>
          <p:cNvPr id="7" name="Freeform 7"/>
          <p:cNvSpPr/>
          <p:nvPr/>
        </p:nvSpPr>
        <p:spPr>
          <a:xfrm>
            <a:off x="17259300" y="6860783"/>
            <a:ext cx="768903" cy="760253"/>
          </a:xfrm>
          <a:custGeom>
            <a:avLst/>
            <a:gdLst/>
            <a:ahLst/>
            <a:cxnLst/>
            <a:rect l="l" t="t" r="r" b="b"/>
            <a:pathLst>
              <a:path w="768903" h="760253">
                <a:moveTo>
                  <a:pt x="0" y="0"/>
                </a:moveTo>
                <a:lnTo>
                  <a:pt x="768903" y="0"/>
                </a:lnTo>
                <a:lnTo>
                  <a:pt x="768903" y="760253"/>
                </a:lnTo>
                <a:lnTo>
                  <a:pt x="0" y="7602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4" name="Picture 13" descr="A group of people posing for a photo&#10;&#10;Description automatically generated">
            <a:extLst>
              <a:ext uri="{FF2B5EF4-FFF2-40B4-BE49-F238E27FC236}">
                <a16:creationId xmlns:a16="http://schemas.microsoft.com/office/drawing/2014/main" id="{1162F8DE-1B21-90F1-D672-400555D608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1590" y="2247900"/>
            <a:ext cx="8420060" cy="5630915"/>
          </a:xfrm>
          <a:prstGeom prst="rect">
            <a:avLst/>
          </a:prstGeom>
          <a:ln w="76200">
            <a:solidFill>
              <a:schemeClr val="bg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772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111"/>
            </a:stretch>
          </a:blipFill>
        </p:spPr>
        <p:txBody>
          <a:bodyPr/>
          <a:lstStyle/>
          <a:p>
            <a:endParaRPr lang="en-US"/>
          </a:p>
        </p:txBody>
      </p:sp>
      <p:sp>
        <p:nvSpPr>
          <p:cNvPr id="3" name="Freeform 3"/>
          <p:cNvSpPr/>
          <p:nvPr/>
        </p:nvSpPr>
        <p:spPr>
          <a:xfrm>
            <a:off x="1381467" y="2686050"/>
            <a:ext cx="4667022" cy="2864385"/>
          </a:xfrm>
          <a:custGeom>
            <a:avLst/>
            <a:gdLst/>
            <a:ahLst/>
            <a:cxnLst/>
            <a:rect l="l" t="t" r="r" b="b"/>
            <a:pathLst>
              <a:path w="4667022" h="2864385">
                <a:moveTo>
                  <a:pt x="0" y="0"/>
                </a:moveTo>
                <a:lnTo>
                  <a:pt x="4667022" y="0"/>
                </a:lnTo>
                <a:lnTo>
                  <a:pt x="4667022" y="2864385"/>
                </a:lnTo>
                <a:lnTo>
                  <a:pt x="0" y="28643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6810489" y="2686050"/>
            <a:ext cx="4667022" cy="2864385"/>
          </a:xfrm>
          <a:custGeom>
            <a:avLst/>
            <a:gdLst/>
            <a:ahLst/>
            <a:cxnLst/>
            <a:rect l="l" t="t" r="r" b="b"/>
            <a:pathLst>
              <a:path w="4667022" h="2864385">
                <a:moveTo>
                  <a:pt x="0" y="0"/>
                </a:moveTo>
                <a:lnTo>
                  <a:pt x="4667022" y="0"/>
                </a:lnTo>
                <a:lnTo>
                  <a:pt x="4667022" y="2864385"/>
                </a:lnTo>
                <a:lnTo>
                  <a:pt x="0" y="28643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12172836" y="2686050"/>
            <a:ext cx="4667022" cy="2864385"/>
          </a:xfrm>
          <a:custGeom>
            <a:avLst/>
            <a:gdLst/>
            <a:ahLst/>
            <a:cxnLst/>
            <a:rect l="l" t="t" r="r" b="b"/>
            <a:pathLst>
              <a:path w="4667022" h="2864385">
                <a:moveTo>
                  <a:pt x="0" y="0"/>
                </a:moveTo>
                <a:lnTo>
                  <a:pt x="4667022" y="0"/>
                </a:lnTo>
                <a:lnTo>
                  <a:pt x="4667022" y="2864385"/>
                </a:lnTo>
                <a:lnTo>
                  <a:pt x="0" y="28643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1028700" y="5848350"/>
            <a:ext cx="16230600" cy="2864385"/>
          </a:xfrm>
          <a:custGeom>
            <a:avLst/>
            <a:gdLst/>
            <a:ahLst/>
            <a:cxnLst/>
            <a:rect l="l" t="t" r="r" b="b"/>
            <a:pathLst>
              <a:path w="4667022" h="2864385">
                <a:moveTo>
                  <a:pt x="0" y="0"/>
                </a:moveTo>
                <a:lnTo>
                  <a:pt x="4667022" y="0"/>
                </a:lnTo>
                <a:lnTo>
                  <a:pt x="4667022" y="2864385"/>
                </a:lnTo>
                <a:lnTo>
                  <a:pt x="0" y="28643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rot="1083371">
            <a:off x="15806909" y="94833"/>
            <a:ext cx="2481091" cy="2591217"/>
          </a:xfrm>
          <a:custGeom>
            <a:avLst/>
            <a:gdLst/>
            <a:ahLst/>
            <a:cxnLst/>
            <a:rect l="l" t="t" r="r" b="b"/>
            <a:pathLst>
              <a:path w="2481091" h="2591217">
                <a:moveTo>
                  <a:pt x="0" y="0"/>
                </a:moveTo>
                <a:lnTo>
                  <a:pt x="2481091" y="0"/>
                </a:lnTo>
                <a:lnTo>
                  <a:pt x="2481091" y="2591217"/>
                </a:lnTo>
                <a:lnTo>
                  <a:pt x="0" y="25912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a:off x="0" y="-225869"/>
            <a:ext cx="1816440" cy="2335015"/>
          </a:xfrm>
          <a:custGeom>
            <a:avLst/>
            <a:gdLst/>
            <a:ahLst/>
            <a:cxnLst/>
            <a:rect l="l" t="t" r="r" b="b"/>
            <a:pathLst>
              <a:path w="1816440" h="2335015">
                <a:moveTo>
                  <a:pt x="0" y="0"/>
                </a:moveTo>
                <a:lnTo>
                  <a:pt x="1816440" y="0"/>
                </a:lnTo>
                <a:lnTo>
                  <a:pt x="1816440" y="2335015"/>
                </a:lnTo>
                <a:lnTo>
                  <a:pt x="0" y="23350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a:off x="8739150" y="9008010"/>
            <a:ext cx="3433686" cy="579434"/>
          </a:xfrm>
          <a:custGeom>
            <a:avLst/>
            <a:gdLst/>
            <a:ahLst/>
            <a:cxnLst/>
            <a:rect l="l" t="t" r="r" b="b"/>
            <a:pathLst>
              <a:path w="3433686" h="579434">
                <a:moveTo>
                  <a:pt x="0" y="0"/>
                </a:moveTo>
                <a:lnTo>
                  <a:pt x="3433686" y="0"/>
                </a:lnTo>
                <a:lnTo>
                  <a:pt x="3433686" y="579434"/>
                </a:lnTo>
                <a:lnTo>
                  <a:pt x="0" y="57943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Freeform 13"/>
          <p:cNvSpPr/>
          <p:nvPr/>
        </p:nvSpPr>
        <p:spPr>
          <a:xfrm>
            <a:off x="16839858" y="6318392"/>
            <a:ext cx="2060236" cy="3098099"/>
          </a:xfrm>
          <a:custGeom>
            <a:avLst/>
            <a:gdLst/>
            <a:ahLst/>
            <a:cxnLst/>
            <a:rect l="l" t="t" r="r" b="b"/>
            <a:pathLst>
              <a:path w="2060236" h="3098099">
                <a:moveTo>
                  <a:pt x="0" y="0"/>
                </a:moveTo>
                <a:lnTo>
                  <a:pt x="2060236" y="0"/>
                </a:lnTo>
                <a:lnTo>
                  <a:pt x="2060236" y="3098099"/>
                </a:lnTo>
                <a:lnTo>
                  <a:pt x="0" y="309809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4" name="TextBox 14"/>
          <p:cNvSpPr txBox="1"/>
          <p:nvPr/>
        </p:nvSpPr>
        <p:spPr>
          <a:xfrm>
            <a:off x="805291" y="480653"/>
            <a:ext cx="17489346" cy="1223989"/>
          </a:xfrm>
          <a:prstGeom prst="rect">
            <a:avLst/>
          </a:prstGeom>
        </p:spPr>
        <p:txBody>
          <a:bodyPr wrap="square" lIns="0" tIns="0" rIns="0" bIns="0" rtlCol="0" anchor="t">
            <a:spAutoFit/>
          </a:bodyPr>
          <a:lstStyle/>
          <a:p>
            <a:pPr marL="0" lvl="0" indent="0" algn="ctr">
              <a:lnSpc>
                <a:spcPts val="10852"/>
              </a:lnSpc>
              <a:spcBef>
                <a:spcPct val="0"/>
              </a:spcBef>
            </a:pPr>
            <a:r>
              <a:rPr lang="en-US" sz="4800" dirty="0">
                <a:solidFill>
                  <a:srgbClr val="FFFFFF"/>
                </a:solidFill>
                <a:latin typeface="Boldoa"/>
              </a:rPr>
              <a:t>DEVELOPING A SUCCESSFUL PARTNERSHIP</a:t>
            </a:r>
            <a:endParaRPr lang="en-US" sz="4800" u="none" strike="noStrike" dirty="0">
              <a:solidFill>
                <a:srgbClr val="FFFFFF"/>
              </a:solidFill>
              <a:latin typeface="Boldoa"/>
            </a:endParaRPr>
          </a:p>
        </p:txBody>
      </p:sp>
      <p:sp>
        <p:nvSpPr>
          <p:cNvPr id="21" name="TextBox 21"/>
          <p:cNvSpPr txBox="1"/>
          <p:nvPr/>
        </p:nvSpPr>
        <p:spPr>
          <a:xfrm>
            <a:off x="1442440" y="3648993"/>
            <a:ext cx="4598668" cy="723147"/>
          </a:xfrm>
          <a:prstGeom prst="rect">
            <a:avLst/>
          </a:prstGeom>
        </p:spPr>
        <p:txBody>
          <a:bodyPr lIns="0" tIns="0" rIns="0" bIns="0" rtlCol="0" anchor="t">
            <a:spAutoFit/>
          </a:bodyPr>
          <a:lstStyle/>
          <a:p>
            <a:pPr marL="0" lvl="1" indent="0" algn="ctr">
              <a:lnSpc>
                <a:spcPts val="2799"/>
              </a:lnSpc>
            </a:pPr>
            <a:r>
              <a:rPr lang="en-US" sz="2799" u="none" strike="noStrike" dirty="0">
                <a:solidFill>
                  <a:srgbClr val="FFFFFF"/>
                </a:solidFill>
                <a:latin typeface="Bangbang"/>
              </a:rPr>
              <a:t>Meet with the teacher/staff member before you start.</a:t>
            </a:r>
          </a:p>
        </p:txBody>
      </p:sp>
      <p:sp>
        <p:nvSpPr>
          <p:cNvPr id="22" name="TextBox 22"/>
          <p:cNvSpPr txBox="1"/>
          <p:nvPr/>
        </p:nvSpPr>
        <p:spPr>
          <a:xfrm>
            <a:off x="6844666" y="3591528"/>
            <a:ext cx="4598668" cy="723147"/>
          </a:xfrm>
          <a:prstGeom prst="rect">
            <a:avLst/>
          </a:prstGeom>
        </p:spPr>
        <p:txBody>
          <a:bodyPr lIns="0" tIns="0" rIns="0" bIns="0" rtlCol="0" anchor="t">
            <a:spAutoFit/>
          </a:bodyPr>
          <a:lstStyle/>
          <a:p>
            <a:pPr marL="0" lvl="1" indent="0" algn="ctr">
              <a:lnSpc>
                <a:spcPts val="2799"/>
              </a:lnSpc>
            </a:pPr>
            <a:r>
              <a:rPr lang="en-US" sz="2799" u="none" strike="noStrike" dirty="0">
                <a:solidFill>
                  <a:srgbClr val="FFFFFF"/>
                </a:solidFill>
                <a:latin typeface="Bangbang"/>
              </a:rPr>
              <a:t>Get to know the school grounds.</a:t>
            </a:r>
          </a:p>
        </p:txBody>
      </p:sp>
      <p:sp>
        <p:nvSpPr>
          <p:cNvPr id="23" name="TextBox 23"/>
          <p:cNvSpPr txBox="1"/>
          <p:nvPr/>
        </p:nvSpPr>
        <p:spPr>
          <a:xfrm>
            <a:off x="12172836" y="3595775"/>
            <a:ext cx="4598668" cy="723147"/>
          </a:xfrm>
          <a:prstGeom prst="rect">
            <a:avLst/>
          </a:prstGeom>
        </p:spPr>
        <p:txBody>
          <a:bodyPr lIns="0" tIns="0" rIns="0" bIns="0" rtlCol="0" anchor="t">
            <a:spAutoFit/>
          </a:bodyPr>
          <a:lstStyle/>
          <a:p>
            <a:pPr marL="0" lvl="1" indent="0" algn="ctr">
              <a:lnSpc>
                <a:spcPts val="2799"/>
              </a:lnSpc>
            </a:pPr>
            <a:r>
              <a:rPr lang="en-US" sz="2799" u="none" strike="noStrike" dirty="0">
                <a:solidFill>
                  <a:srgbClr val="FFFFFF"/>
                </a:solidFill>
                <a:latin typeface="Bangbang"/>
              </a:rPr>
              <a:t>Establish positive relationships with the students.</a:t>
            </a:r>
          </a:p>
        </p:txBody>
      </p:sp>
      <p:sp>
        <p:nvSpPr>
          <p:cNvPr id="26" name="TextBox 26"/>
          <p:cNvSpPr txBox="1"/>
          <p:nvPr/>
        </p:nvSpPr>
        <p:spPr>
          <a:xfrm>
            <a:off x="1676400" y="7005816"/>
            <a:ext cx="14935200" cy="364074"/>
          </a:xfrm>
          <a:prstGeom prst="rect">
            <a:avLst/>
          </a:prstGeom>
        </p:spPr>
        <p:txBody>
          <a:bodyPr wrap="square" lIns="0" tIns="0" rIns="0" bIns="0" rtlCol="0" anchor="t">
            <a:spAutoFit/>
          </a:bodyPr>
          <a:lstStyle/>
          <a:p>
            <a:pPr marL="0" lvl="1" indent="0" algn="ctr">
              <a:lnSpc>
                <a:spcPts val="2799"/>
              </a:lnSpc>
            </a:pPr>
            <a:r>
              <a:rPr lang="en-US" sz="2799" u="none" strike="noStrike" dirty="0">
                <a:solidFill>
                  <a:srgbClr val="FFFFFF"/>
                </a:solidFill>
                <a:latin typeface="Bangbang"/>
              </a:rPr>
              <a:t>If you can’t fulfill your volunteering commitment, please inform your teacher as well as the front office.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111"/>
            </a:stretch>
          </a:blipFill>
        </p:spPr>
        <p:txBody>
          <a:bodyPr/>
          <a:lstStyle/>
          <a:p>
            <a:endParaRPr lang="en-US" dirty="0"/>
          </a:p>
        </p:txBody>
      </p:sp>
      <p:sp>
        <p:nvSpPr>
          <p:cNvPr id="14" name="Freeform 14"/>
          <p:cNvSpPr/>
          <p:nvPr/>
        </p:nvSpPr>
        <p:spPr>
          <a:xfrm rot="-6459498">
            <a:off x="9133105" y="630767"/>
            <a:ext cx="1879042" cy="2191303"/>
          </a:xfrm>
          <a:custGeom>
            <a:avLst/>
            <a:gdLst/>
            <a:ahLst/>
            <a:cxnLst/>
            <a:rect l="l" t="t" r="r" b="b"/>
            <a:pathLst>
              <a:path w="1879042" h="2191303">
                <a:moveTo>
                  <a:pt x="0" y="0"/>
                </a:moveTo>
                <a:lnTo>
                  <a:pt x="1879042" y="0"/>
                </a:lnTo>
                <a:lnTo>
                  <a:pt x="1879042" y="2191302"/>
                </a:lnTo>
                <a:lnTo>
                  <a:pt x="0" y="2191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TextBox 15"/>
          <p:cNvSpPr txBox="1"/>
          <p:nvPr/>
        </p:nvSpPr>
        <p:spPr>
          <a:xfrm>
            <a:off x="1028700" y="1630111"/>
            <a:ext cx="7813415" cy="1401646"/>
          </a:xfrm>
          <a:prstGeom prst="rect">
            <a:avLst/>
          </a:prstGeom>
        </p:spPr>
        <p:txBody>
          <a:bodyPr lIns="0" tIns="0" rIns="0" bIns="0" rtlCol="0" anchor="t">
            <a:spAutoFit/>
          </a:bodyPr>
          <a:lstStyle/>
          <a:p>
            <a:pPr marL="0" lvl="0" indent="0" algn="l">
              <a:lnSpc>
                <a:spcPts val="10852"/>
              </a:lnSpc>
              <a:spcBef>
                <a:spcPct val="0"/>
              </a:spcBef>
            </a:pPr>
            <a:r>
              <a:rPr lang="en-US" sz="9865" u="none" strike="noStrike" dirty="0">
                <a:solidFill>
                  <a:srgbClr val="FFFFFF"/>
                </a:solidFill>
                <a:latin typeface="Boldoa"/>
              </a:rPr>
              <a:t>Initial Checklist</a:t>
            </a:r>
          </a:p>
        </p:txBody>
      </p:sp>
      <p:sp>
        <p:nvSpPr>
          <p:cNvPr id="16" name="TextBox 16"/>
          <p:cNvSpPr txBox="1"/>
          <p:nvPr/>
        </p:nvSpPr>
        <p:spPr>
          <a:xfrm>
            <a:off x="1033182" y="3500648"/>
            <a:ext cx="14781365" cy="4781950"/>
          </a:xfrm>
          <a:prstGeom prst="rect">
            <a:avLst/>
          </a:prstGeom>
        </p:spPr>
        <p:txBody>
          <a:bodyPr wrap="square" lIns="0" tIns="0" rIns="0" bIns="0" rtlCol="0" anchor="t">
            <a:spAutoFit/>
          </a:bodyPr>
          <a:lstStyle/>
          <a:p>
            <a:pPr marL="0" lvl="1" algn="just">
              <a:lnSpc>
                <a:spcPts val="3359"/>
              </a:lnSpc>
              <a:spcBef>
                <a:spcPct val="0"/>
              </a:spcBef>
            </a:pPr>
            <a:r>
              <a:rPr lang="en-US" sz="2799" b="1" u="none" strike="noStrike" dirty="0">
                <a:solidFill>
                  <a:srgbClr val="FFFFFF"/>
                </a:solidFill>
                <a:latin typeface="Bangbang"/>
              </a:rPr>
              <a:t>When you begin volunteering, please discuss the following with the teacher:</a:t>
            </a:r>
          </a:p>
          <a:p>
            <a:pPr lvl="1" indent="-457200" algn="just">
              <a:lnSpc>
                <a:spcPts val="3359"/>
              </a:lnSpc>
              <a:spcBef>
                <a:spcPct val="0"/>
              </a:spcBef>
              <a:buFont typeface="Wingdings" panose="05000000000000000000" pitchFamily="2" charset="2"/>
              <a:buChar char="ü"/>
            </a:pPr>
            <a:r>
              <a:rPr lang="en-US" sz="2799" u="none" strike="noStrike" dirty="0">
                <a:solidFill>
                  <a:srgbClr val="FFFFFF"/>
                </a:solidFill>
                <a:latin typeface="Bangbang"/>
              </a:rPr>
              <a:t>Your availability</a:t>
            </a:r>
          </a:p>
          <a:p>
            <a:pPr lvl="1" indent="-457200" algn="just">
              <a:lnSpc>
                <a:spcPts val="3359"/>
              </a:lnSpc>
              <a:spcBef>
                <a:spcPct val="0"/>
              </a:spcBef>
              <a:buFont typeface="Wingdings" panose="05000000000000000000" pitchFamily="2" charset="2"/>
              <a:buChar char="ü"/>
            </a:pPr>
            <a:r>
              <a:rPr lang="en-US" sz="2799" dirty="0">
                <a:solidFill>
                  <a:srgbClr val="FFFFFF"/>
                </a:solidFill>
                <a:latin typeface="Bangbang"/>
              </a:rPr>
              <a:t>The teacher’s classroom policies and procedures (including how and when to talk with/interrupt the teacher</a:t>
            </a:r>
          </a:p>
          <a:p>
            <a:pPr lvl="1" indent="-457200" algn="just">
              <a:lnSpc>
                <a:spcPts val="3359"/>
              </a:lnSpc>
              <a:spcBef>
                <a:spcPct val="0"/>
              </a:spcBef>
              <a:buFont typeface="Wingdings" panose="05000000000000000000" pitchFamily="2" charset="2"/>
              <a:buChar char="ü"/>
            </a:pPr>
            <a:r>
              <a:rPr lang="en-US" sz="2799" u="none" strike="noStrike" dirty="0">
                <a:solidFill>
                  <a:srgbClr val="FFFFFF"/>
                </a:solidFill>
                <a:latin typeface="Bangbang"/>
              </a:rPr>
              <a:t>Your specific duties and the materials you should use</a:t>
            </a:r>
          </a:p>
          <a:p>
            <a:pPr lvl="1" indent="-457200" algn="just">
              <a:lnSpc>
                <a:spcPts val="3359"/>
              </a:lnSpc>
              <a:spcBef>
                <a:spcPct val="0"/>
              </a:spcBef>
              <a:buFont typeface="Wingdings" panose="05000000000000000000" pitchFamily="2" charset="2"/>
              <a:buChar char="ü"/>
            </a:pPr>
            <a:r>
              <a:rPr lang="en-US" sz="2799" dirty="0">
                <a:solidFill>
                  <a:srgbClr val="FFFFFF"/>
                </a:solidFill>
                <a:latin typeface="Bangbang"/>
              </a:rPr>
              <a:t>How to contact the teacher if your schedule changes</a:t>
            </a:r>
          </a:p>
          <a:p>
            <a:pPr lvl="1" indent="-457200" algn="just">
              <a:lnSpc>
                <a:spcPts val="3359"/>
              </a:lnSpc>
              <a:spcBef>
                <a:spcPct val="0"/>
              </a:spcBef>
              <a:buFont typeface="Wingdings" panose="05000000000000000000" pitchFamily="2" charset="2"/>
              <a:buChar char="ü"/>
            </a:pPr>
            <a:r>
              <a:rPr lang="en-US" sz="2799" u="none" strike="noStrike" dirty="0">
                <a:solidFill>
                  <a:srgbClr val="FFFFFF"/>
                </a:solidFill>
                <a:latin typeface="Bangbang"/>
              </a:rPr>
              <a:t>Plans for when the teacher is </a:t>
            </a:r>
            <a:r>
              <a:rPr lang="en-US" sz="2799" dirty="0">
                <a:solidFill>
                  <a:srgbClr val="FFFFFF"/>
                </a:solidFill>
                <a:latin typeface="Bangbang"/>
              </a:rPr>
              <a:t>absent</a:t>
            </a:r>
          </a:p>
          <a:p>
            <a:pPr lvl="1" indent="-457200" algn="just">
              <a:lnSpc>
                <a:spcPts val="3359"/>
              </a:lnSpc>
              <a:spcBef>
                <a:spcPct val="0"/>
              </a:spcBef>
              <a:buFont typeface="Wingdings" panose="05000000000000000000" pitchFamily="2" charset="2"/>
              <a:buChar char="ü"/>
            </a:pPr>
            <a:r>
              <a:rPr lang="en-US" sz="2799" u="none" strike="noStrike" dirty="0">
                <a:solidFill>
                  <a:srgbClr val="FFFFFF"/>
                </a:solidFill>
                <a:latin typeface="Bangbang"/>
              </a:rPr>
              <a:t>How students will refer to you</a:t>
            </a:r>
            <a:r>
              <a:rPr lang="en-US" sz="2799" dirty="0">
                <a:solidFill>
                  <a:srgbClr val="FFFFFF"/>
                </a:solidFill>
                <a:latin typeface="Bangbang"/>
              </a:rPr>
              <a:t>- Mr./Mrs.</a:t>
            </a:r>
          </a:p>
          <a:p>
            <a:pPr lvl="1" indent="-457200" algn="just">
              <a:lnSpc>
                <a:spcPts val="3359"/>
              </a:lnSpc>
              <a:spcBef>
                <a:spcPct val="0"/>
              </a:spcBef>
              <a:buFont typeface="Wingdings" panose="05000000000000000000" pitchFamily="2" charset="2"/>
              <a:buChar char="ü"/>
            </a:pPr>
            <a:r>
              <a:rPr lang="en-US" sz="2799" u="none" strike="noStrike" dirty="0">
                <a:solidFill>
                  <a:srgbClr val="FFFFFF"/>
                </a:solidFill>
                <a:latin typeface="Bangbang"/>
              </a:rPr>
              <a:t>Your specific interest</a:t>
            </a:r>
            <a:r>
              <a:rPr lang="en-US" sz="2799" dirty="0">
                <a:solidFill>
                  <a:srgbClr val="FFFFFF"/>
                </a:solidFill>
                <a:latin typeface="Bangbang"/>
              </a:rPr>
              <a:t>s and talents</a:t>
            </a:r>
          </a:p>
          <a:p>
            <a:pPr lvl="1" indent="-457200" algn="just">
              <a:lnSpc>
                <a:spcPts val="3359"/>
              </a:lnSpc>
              <a:spcBef>
                <a:spcPct val="0"/>
              </a:spcBef>
              <a:buFont typeface="Wingdings" panose="05000000000000000000" pitchFamily="2" charset="2"/>
              <a:buChar char="ü"/>
            </a:pPr>
            <a:r>
              <a:rPr lang="en-US" sz="2799" u="none" strike="noStrike" dirty="0">
                <a:solidFill>
                  <a:srgbClr val="FFFFFF"/>
                </a:solidFill>
                <a:latin typeface="Bangbang"/>
              </a:rPr>
              <a:t>Teachers </a:t>
            </a:r>
            <a:r>
              <a:rPr lang="en-US" sz="2799" dirty="0">
                <a:solidFill>
                  <a:srgbClr val="FFFFFF"/>
                </a:solidFill>
                <a:latin typeface="Bangbang"/>
              </a:rPr>
              <a:t>will plan a volunteer schedule based on your availability and classroom needs. You will be contacted by the teacher with the classroom volunteer schedule. </a:t>
            </a:r>
            <a:endParaRPr lang="en-US" sz="2799" u="none" strike="noStrike" dirty="0">
              <a:solidFill>
                <a:srgbClr val="FFFFFF"/>
              </a:solidFill>
              <a:latin typeface="Bangbang"/>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111"/>
            </a:stretch>
          </a:blipFill>
        </p:spPr>
        <p:txBody>
          <a:bodyPr/>
          <a:lstStyle/>
          <a:p>
            <a:endParaRPr lang="en-US" dirty="0"/>
          </a:p>
        </p:txBody>
      </p:sp>
      <p:sp>
        <p:nvSpPr>
          <p:cNvPr id="5" name="Freeform 5"/>
          <p:cNvSpPr/>
          <p:nvPr/>
        </p:nvSpPr>
        <p:spPr>
          <a:xfrm rot="-1808547">
            <a:off x="15202158" y="3944535"/>
            <a:ext cx="2008842" cy="2647568"/>
          </a:xfrm>
          <a:custGeom>
            <a:avLst/>
            <a:gdLst/>
            <a:ahLst/>
            <a:cxnLst/>
            <a:rect l="l" t="t" r="r" b="b"/>
            <a:pathLst>
              <a:path w="2008842" h="2647568">
                <a:moveTo>
                  <a:pt x="0" y="0"/>
                </a:moveTo>
                <a:lnTo>
                  <a:pt x="2008842" y="0"/>
                </a:lnTo>
                <a:lnTo>
                  <a:pt x="2008842" y="2647568"/>
                </a:lnTo>
                <a:lnTo>
                  <a:pt x="0" y="26475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448233" y="216452"/>
            <a:ext cx="9229167" cy="2795637"/>
          </a:xfrm>
          <a:prstGeom prst="rect">
            <a:avLst/>
          </a:prstGeom>
        </p:spPr>
        <p:txBody>
          <a:bodyPr wrap="square" lIns="0" tIns="0" rIns="0" bIns="0" rtlCol="0" anchor="t">
            <a:spAutoFit/>
          </a:bodyPr>
          <a:lstStyle/>
          <a:p>
            <a:pPr marL="0" lvl="0" indent="0" algn="l">
              <a:lnSpc>
                <a:spcPts val="10852"/>
              </a:lnSpc>
            </a:pPr>
            <a:r>
              <a:rPr lang="en-US" sz="9865" dirty="0">
                <a:solidFill>
                  <a:srgbClr val="FFFFFF"/>
                </a:solidFill>
                <a:latin typeface="Boldoa"/>
              </a:rPr>
              <a:t>Procedures and Policies</a:t>
            </a:r>
            <a:endParaRPr lang="en-US" sz="9865" u="none" strike="noStrike" dirty="0">
              <a:solidFill>
                <a:srgbClr val="FFFFFF"/>
              </a:solidFill>
              <a:latin typeface="Boldoa"/>
            </a:endParaRPr>
          </a:p>
        </p:txBody>
      </p:sp>
      <p:sp>
        <p:nvSpPr>
          <p:cNvPr id="7" name="TextBox 7"/>
          <p:cNvSpPr txBox="1"/>
          <p:nvPr/>
        </p:nvSpPr>
        <p:spPr>
          <a:xfrm>
            <a:off x="448233" y="3227927"/>
            <a:ext cx="8314767" cy="4851777"/>
          </a:xfrm>
          <a:prstGeom prst="rect">
            <a:avLst/>
          </a:prstGeom>
        </p:spPr>
        <p:txBody>
          <a:bodyPr wrap="square" lIns="0" tIns="0" rIns="0" bIns="0" rtlCol="0" anchor="t">
            <a:spAutoFit/>
          </a:bodyPr>
          <a:lstStyle/>
          <a:p>
            <a:pPr marL="571500" lvl="0" indent="-571500" algn="l">
              <a:lnSpc>
                <a:spcPts val="4797"/>
              </a:lnSpc>
              <a:buFont typeface="Wingdings" panose="05000000000000000000" pitchFamily="2" charset="2"/>
              <a:buChar char="ü"/>
            </a:pPr>
            <a:r>
              <a:rPr lang="en-US" sz="2400" u="none" strike="noStrike" dirty="0">
                <a:solidFill>
                  <a:srgbClr val="FFFFFF"/>
                </a:solidFill>
                <a:latin typeface="Bangbang"/>
              </a:rPr>
              <a:t>ALWAYS sign in and out of the office</a:t>
            </a:r>
          </a:p>
          <a:p>
            <a:pPr marL="571500" lvl="0" indent="-571500" algn="l">
              <a:lnSpc>
                <a:spcPts val="4797"/>
              </a:lnSpc>
              <a:buFont typeface="Wingdings" panose="05000000000000000000" pitchFamily="2" charset="2"/>
              <a:buChar char="ü"/>
            </a:pPr>
            <a:r>
              <a:rPr lang="en-US" sz="2400" dirty="0">
                <a:solidFill>
                  <a:srgbClr val="FFFFFF"/>
                </a:solidFill>
                <a:latin typeface="Bangbang"/>
              </a:rPr>
              <a:t>ALWAYS wear your VISTOR BADGE made by the front office.</a:t>
            </a:r>
          </a:p>
          <a:p>
            <a:pPr marL="571500" lvl="0" indent="-571500" algn="l">
              <a:lnSpc>
                <a:spcPts val="4797"/>
              </a:lnSpc>
              <a:buFont typeface="Wingdings" panose="05000000000000000000" pitchFamily="2" charset="2"/>
              <a:buChar char="ü"/>
            </a:pPr>
            <a:r>
              <a:rPr lang="en-US" sz="2400" u="none" strike="noStrike" dirty="0">
                <a:solidFill>
                  <a:srgbClr val="FFFFFF"/>
                </a:solidFill>
                <a:latin typeface="Bangbang"/>
              </a:rPr>
              <a:t>ONLY go to the teacher that is expecting you.  It is important for staff to know that you are in the building and are bale to locate you in an emergency.</a:t>
            </a:r>
          </a:p>
          <a:p>
            <a:pPr marL="571500" lvl="0" indent="-571500" algn="l">
              <a:lnSpc>
                <a:spcPts val="4797"/>
              </a:lnSpc>
              <a:buFont typeface="Wingdings" panose="05000000000000000000" pitchFamily="2" charset="2"/>
              <a:buChar char="ü"/>
            </a:pPr>
            <a:r>
              <a:rPr lang="en-US" sz="2400" dirty="0">
                <a:solidFill>
                  <a:srgbClr val="FFFFFF"/>
                </a:solidFill>
                <a:latin typeface="Bangbang"/>
              </a:rPr>
              <a:t>Please TURN OFF your cell phone while in the school building. </a:t>
            </a:r>
          </a:p>
          <a:p>
            <a:pPr marL="571500" lvl="0" indent="-571500" algn="l">
              <a:lnSpc>
                <a:spcPts val="4797"/>
              </a:lnSpc>
              <a:buFont typeface="Wingdings" panose="05000000000000000000" pitchFamily="2" charset="2"/>
              <a:buChar char="ü"/>
            </a:pPr>
            <a:r>
              <a:rPr lang="en-US" sz="2400" u="none" strike="noStrike" dirty="0">
                <a:solidFill>
                  <a:srgbClr val="FFFFFF"/>
                </a:solidFill>
                <a:latin typeface="Bangbang"/>
              </a:rPr>
              <a:t>Dress Code-</a:t>
            </a:r>
            <a:r>
              <a:rPr lang="en-US" sz="2400" dirty="0">
                <a:solidFill>
                  <a:srgbClr val="FFFFFF"/>
                </a:solidFill>
                <a:latin typeface="Bangbang"/>
              </a:rPr>
              <a:t> Follow dress code for students.</a:t>
            </a:r>
          </a:p>
          <a:p>
            <a:pPr marL="571500" lvl="0" indent="-571500" algn="l">
              <a:lnSpc>
                <a:spcPts val="4797"/>
              </a:lnSpc>
              <a:buFont typeface="Wingdings" panose="05000000000000000000" pitchFamily="2" charset="2"/>
              <a:buChar char="ü"/>
            </a:pPr>
            <a:r>
              <a:rPr lang="en-US" sz="2400" u="none" strike="noStrike" dirty="0">
                <a:solidFill>
                  <a:srgbClr val="FFFFFF"/>
                </a:solidFill>
                <a:latin typeface="Bangbang"/>
              </a:rPr>
              <a:t>Student Discipline</a:t>
            </a:r>
            <a:r>
              <a:rPr lang="en-US" sz="2400" dirty="0">
                <a:solidFill>
                  <a:srgbClr val="FFFFFF"/>
                </a:solidFill>
                <a:latin typeface="Bangbang"/>
              </a:rPr>
              <a:t>- It is the teachers responsibility. </a:t>
            </a:r>
            <a:endParaRPr lang="en-US" sz="2400" u="none" strike="noStrike" dirty="0">
              <a:solidFill>
                <a:srgbClr val="FFFFFF"/>
              </a:solidFill>
              <a:latin typeface="Bangbang"/>
            </a:endParaRPr>
          </a:p>
        </p:txBody>
      </p:sp>
      <p:sp>
        <p:nvSpPr>
          <p:cNvPr id="8" name="Freeform 8"/>
          <p:cNvSpPr/>
          <p:nvPr/>
        </p:nvSpPr>
        <p:spPr>
          <a:xfrm rot="11721491">
            <a:off x="15069664" y="320915"/>
            <a:ext cx="1163350" cy="2777582"/>
          </a:xfrm>
          <a:custGeom>
            <a:avLst/>
            <a:gdLst/>
            <a:ahLst/>
            <a:cxnLst/>
            <a:rect l="l" t="t" r="r" b="b"/>
            <a:pathLst>
              <a:path w="1568768" h="4114800">
                <a:moveTo>
                  <a:pt x="0" y="0"/>
                </a:moveTo>
                <a:lnTo>
                  <a:pt x="1568767" y="0"/>
                </a:lnTo>
                <a:lnTo>
                  <a:pt x="156876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25">
            <a:extLst>
              <a:ext uri="{FF2B5EF4-FFF2-40B4-BE49-F238E27FC236}">
                <a16:creationId xmlns:a16="http://schemas.microsoft.com/office/drawing/2014/main" id="{69B898D0-9B19-7E21-8686-400F9877750E}"/>
              </a:ext>
            </a:extLst>
          </p:cNvPr>
          <p:cNvSpPr/>
          <p:nvPr/>
        </p:nvSpPr>
        <p:spPr>
          <a:xfrm rot="1473804">
            <a:off x="12073828" y="5537575"/>
            <a:ext cx="1173820" cy="1745457"/>
          </a:xfrm>
          <a:custGeom>
            <a:avLst/>
            <a:gdLst/>
            <a:ahLst/>
            <a:cxnLst/>
            <a:rect l="l" t="t" r="r" b="b"/>
            <a:pathLst>
              <a:path w="1173820" h="1745457">
                <a:moveTo>
                  <a:pt x="0" y="0"/>
                </a:moveTo>
                <a:lnTo>
                  <a:pt x="1173820" y="0"/>
                </a:lnTo>
                <a:lnTo>
                  <a:pt x="1173820" y="1745457"/>
                </a:lnTo>
                <a:lnTo>
                  <a:pt x="0" y="17454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Freeform 24">
            <a:extLst>
              <a:ext uri="{FF2B5EF4-FFF2-40B4-BE49-F238E27FC236}">
                <a16:creationId xmlns:a16="http://schemas.microsoft.com/office/drawing/2014/main" id="{29F8B55B-17EC-69F8-A651-030E68DC415A}"/>
              </a:ext>
            </a:extLst>
          </p:cNvPr>
          <p:cNvSpPr/>
          <p:nvPr/>
        </p:nvSpPr>
        <p:spPr>
          <a:xfrm>
            <a:off x="10171914" y="6132191"/>
            <a:ext cx="1896081" cy="1993252"/>
          </a:xfrm>
          <a:custGeom>
            <a:avLst/>
            <a:gdLst/>
            <a:ahLst/>
            <a:cxnLst/>
            <a:rect l="l" t="t" r="r" b="b"/>
            <a:pathLst>
              <a:path w="1896081" h="1993252">
                <a:moveTo>
                  <a:pt x="0" y="0"/>
                </a:moveTo>
                <a:lnTo>
                  <a:pt x="1896081" y="0"/>
                </a:lnTo>
                <a:lnTo>
                  <a:pt x="1896081" y="1993252"/>
                </a:lnTo>
                <a:lnTo>
                  <a:pt x="0" y="199325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Freeform 16">
            <a:extLst>
              <a:ext uri="{FF2B5EF4-FFF2-40B4-BE49-F238E27FC236}">
                <a16:creationId xmlns:a16="http://schemas.microsoft.com/office/drawing/2014/main" id="{A4ED891B-ACFB-CC1E-F466-78D49F3451DE}"/>
              </a:ext>
            </a:extLst>
          </p:cNvPr>
          <p:cNvSpPr/>
          <p:nvPr/>
        </p:nvSpPr>
        <p:spPr>
          <a:xfrm>
            <a:off x="10214285" y="2111767"/>
            <a:ext cx="1444315" cy="1660133"/>
          </a:xfrm>
          <a:custGeom>
            <a:avLst/>
            <a:gdLst/>
            <a:ahLst/>
            <a:cxnLst/>
            <a:rect l="l" t="t" r="r" b="b"/>
            <a:pathLst>
              <a:path w="1444315" h="1660133">
                <a:moveTo>
                  <a:pt x="0" y="0"/>
                </a:moveTo>
                <a:lnTo>
                  <a:pt x="1444316" y="0"/>
                </a:lnTo>
                <a:lnTo>
                  <a:pt x="1444316" y="1660132"/>
                </a:lnTo>
                <a:lnTo>
                  <a:pt x="0" y="166013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017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111"/>
            </a:stretch>
          </a:blipFill>
        </p:spPr>
        <p:txBody>
          <a:bodyPr/>
          <a:lstStyle/>
          <a:p>
            <a:endParaRPr lang="en-US" dirty="0"/>
          </a:p>
        </p:txBody>
      </p:sp>
      <p:sp>
        <p:nvSpPr>
          <p:cNvPr id="6" name="TextBox 6"/>
          <p:cNvSpPr txBox="1"/>
          <p:nvPr/>
        </p:nvSpPr>
        <p:spPr>
          <a:xfrm>
            <a:off x="448233" y="216452"/>
            <a:ext cx="14410767" cy="1397819"/>
          </a:xfrm>
          <a:prstGeom prst="rect">
            <a:avLst/>
          </a:prstGeom>
        </p:spPr>
        <p:txBody>
          <a:bodyPr wrap="square" lIns="0" tIns="0" rIns="0" bIns="0" rtlCol="0" anchor="t">
            <a:spAutoFit/>
          </a:bodyPr>
          <a:lstStyle/>
          <a:p>
            <a:pPr marL="0" lvl="0" indent="0" algn="l">
              <a:lnSpc>
                <a:spcPts val="10852"/>
              </a:lnSpc>
            </a:pPr>
            <a:r>
              <a:rPr lang="en-US" sz="9865" dirty="0">
                <a:solidFill>
                  <a:srgbClr val="FFFFFF"/>
                </a:solidFill>
                <a:latin typeface="Boldoa"/>
              </a:rPr>
              <a:t>Getting Off to a Good Start</a:t>
            </a:r>
            <a:endParaRPr lang="en-US" sz="9865" u="none" strike="noStrike" dirty="0">
              <a:solidFill>
                <a:srgbClr val="FFFFFF"/>
              </a:solidFill>
              <a:latin typeface="Boldoa"/>
            </a:endParaRPr>
          </a:p>
        </p:txBody>
      </p:sp>
      <p:sp>
        <p:nvSpPr>
          <p:cNvPr id="7" name="TextBox 7"/>
          <p:cNvSpPr txBox="1"/>
          <p:nvPr/>
        </p:nvSpPr>
        <p:spPr>
          <a:xfrm>
            <a:off x="609600" y="1603065"/>
            <a:ext cx="17678399" cy="6513771"/>
          </a:xfrm>
          <a:prstGeom prst="rect">
            <a:avLst/>
          </a:prstGeom>
        </p:spPr>
        <p:txBody>
          <a:bodyPr wrap="square" lIns="0" tIns="0" rIns="0" bIns="0" rtlCol="0" anchor="t">
            <a:spAutoFit/>
          </a:bodyPr>
          <a:lstStyle/>
          <a:p>
            <a:pPr marL="0" lvl="1" indent="0" algn="just">
              <a:lnSpc>
                <a:spcPts val="3359"/>
              </a:lnSpc>
              <a:spcBef>
                <a:spcPct val="0"/>
              </a:spcBef>
              <a:buNone/>
            </a:pPr>
            <a:r>
              <a:rPr lang="en-US" sz="2799" b="1" dirty="0">
                <a:solidFill>
                  <a:srgbClr val="FFFFFF"/>
                </a:solidFill>
                <a:latin typeface="Bangbang"/>
              </a:rPr>
              <a:t>When Working With an Individual Student or a Group:</a:t>
            </a:r>
          </a:p>
          <a:p>
            <a:pPr marL="571500" indent="-571500">
              <a:lnSpc>
                <a:spcPts val="4797"/>
              </a:lnSpc>
              <a:buFont typeface="Wingdings" panose="05000000000000000000" pitchFamily="2" charset="2"/>
              <a:buChar char="ü"/>
            </a:pPr>
            <a:r>
              <a:rPr lang="en-US" sz="2400" dirty="0">
                <a:solidFill>
                  <a:srgbClr val="FFFFFF"/>
                </a:solidFill>
                <a:latin typeface="Bangbang"/>
              </a:rPr>
              <a:t>Take some time to get to know the students.</a:t>
            </a:r>
          </a:p>
          <a:p>
            <a:pPr marL="571500" indent="-571500">
              <a:lnSpc>
                <a:spcPts val="4797"/>
              </a:lnSpc>
              <a:buFont typeface="Wingdings" panose="05000000000000000000" pitchFamily="2" charset="2"/>
              <a:buChar char="ü"/>
            </a:pPr>
            <a:r>
              <a:rPr lang="en-US" sz="2400" dirty="0">
                <a:solidFill>
                  <a:srgbClr val="FFFFFF"/>
                </a:solidFill>
                <a:latin typeface="Bangbang"/>
              </a:rPr>
              <a:t>Find out what they do outside of school, what sports they play, favorite T.V. shows, games, pets, etc...</a:t>
            </a:r>
          </a:p>
          <a:p>
            <a:pPr marL="571500" indent="-571500">
              <a:lnSpc>
                <a:spcPts val="4797"/>
              </a:lnSpc>
              <a:buFont typeface="Wingdings" panose="05000000000000000000" pitchFamily="2" charset="2"/>
              <a:buChar char="ü"/>
            </a:pPr>
            <a:r>
              <a:rPr lang="en-US" sz="2400" dirty="0">
                <a:solidFill>
                  <a:srgbClr val="FFFFFF"/>
                </a:solidFill>
                <a:latin typeface="Bangbang"/>
              </a:rPr>
              <a:t>Be a good listener.  Let the students know that you care about their thoughts and ideas.</a:t>
            </a:r>
          </a:p>
          <a:p>
            <a:pPr marL="571500" indent="-571500">
              <a:lnSpc>
                <a:spcPts val="4797"/>
              </a:lnSpc>
              <a:buFont typeface="Wingdings" panose="05000000000000000000" pitchFamily="2" charset="2"/>
              <a:buChar char="ü"/>
            </a:pPr>
            <a:r>
              <a:rPr lang="en-US" sz="2400" dirty="0">
                <a:solidFill>
                  <a:srgbClr val="FFFFFF"/>
                </a:solidFill>
                <a:latin typeface="Bangbang"/>
              </a:rPr>
              <a:t>Accept a student for who s/he is…don’t try and make him/her into something s/he is not.  You are here to help, not change him/her.</a:t>
            </a:r>
          </a:p>
          <a:p>
            <a:pPr marL="571500" indent="-571500">
              <a:lnSpc>
                <a:spcPts val="4797"/>
              </a:lnSpc>
              <a:buFont typeface="Wingdings" panose="05000000000000000000" pitchFamily="2" charset="2"/>
              <a:buChar char="ü"/>
            </a:pPr>
            <a:r>
              <a:rPr lang="en-US" sz="2400" dirty="0">
                <a:solidFill>
                  <a:srgbClr val="FFFFFF"/>
                </a:solidFill>
                <a:latin typeface="Bangbang"/>
              </a:rPr>
              <a:t>Find out what the teacher wants you to work on…get specifics.</a:t>
            </a:r>
          </a:p>
          <a:p>
            <a:pPr marL="571500" indent="-571500">
              <a:lnSpc>
                <a:spcPts val="4797"/>
              </a:lnSpc>
              <a:buFont typeface="Wingdings" panose="05000000000000000000" pitchFamily="2" charset="2"/>
              <a:buChar char="ü"/>
            </a:pPr>
            <a:r>
              <a:rPr lang="en-US" sz="2400" dirty="0">
                <a:solidFill>
                  <a:srgbClr val="FFFFFF"/>
                </a:solidFill>
                <a:latin typeface="Bangbang"/>
              </a:rPr>
              <a:t>Discuss with the teacher ahead of time the classroom management plan and what is expected if a student is uncooperative.</a:t>
            </a:r>
          </a:p>
          <a:p>
            <a:pPr marL="571500" indent="-571500">
              <a:lnSpc>
                <a:spcPts val="4797"/>
              </a:lnSpc>
              <a:buFont typeface="Wingdings" panose="05000000000000000000" pitchFamily="2" charset="2"/>
              <a:buChar char="ü"/>
            </a:pPr>
            <a:r>
              <a:rPr lang="en-US" sz="2400" dirty="0">
                <a:solidFill>
                  <a:srgbClr val="FFFFFF"/>
                </a:solidFill>
                <a:latin typeface="Bangbang"/>
              </a:rPr>
              <a:t>Indicate to the children how you would like to be addressed.</a:t>
            </a:r>
          </a:p>
          <a:p>
            <a:pPr marL="571500" indent="-571500">
              <a:lnSpc>
                <a:spcPts val="4797"/>
              </a:lnSpc>
              <a:buFont typeface="Wingdings" panose="05000000000000000000" pitchFamily="2" charset="2"/>
              <a:buChar char="ü"/>
            </a:pPr>
            <a:r>
              <a:rPr lang="en-US" sz="2400" dirty="0">
                <a:solidFill>
                  <a:srgbClr val="FFFFFF"/>
                </a:solidFill>
                <a:latin typeface="Bangbang"/>
              </a:rPr>
              <a:t>Be encouraging.  Recognize effort as well as products.</a:t>
            </a:r>
          </a:p>
          <a:p>
            <a:pPr marL="571500" indent="-571500">
              <a:lnSpc>
                <a:spcPts val="4797"/>
              </a:lnSpc>
              <a:buFont typeface="Wingdings" panose="05000000000000000000" pitchFamily="2" charset="2"/>
              <a:buChar char="ü"/>
            </a:pPr>
            <a:r>
              <a:rPr lang="en-US" sz="2400" dirty="0">
                <a:solidFill>
                  <a:srgbClr val="FFFFFF"/>
                </a:solidFill>
                <a:latin typeface="Bangbang"/>
              </a:rPr>
              <a:t>Encourage all the students, not just the ones with the correct answer.</a:t>
            </a:r>
          </a:p>
          <a:p>
            <a:pPr marL="571500" indent="-571500">
              <a:lnSpc>
                <a:spcPts val="4797"/>
              </a:lnSpc>
              <a:buFont typeface="Wingdings" panose="05000000000000000000" pitchFamily="2" charset="2"/>
              <a:buChar char="ü"/>
            </a:pPr>
            <a:r>
              <a:rPr lang="en-US" sz="2400" dirty="0">
                <a:solidFill>
                  <a:srgbClr val="FFFFFF"/>
                </a:solidFill>
                <a:latin typeface="Bangbang"/>
              </a:rPr>
              <a:t>Give each student time to answer…don’t allow other students to jump in and answer for him/her.</a:t>
            </a:r>
          </a:p>
        </p:txBody>
      </p:sp>
      <p:sp>
        <p:nvSpPr>
          <p:cNvPr id="3" name="Freeform 10">
            <a:extLst>
              <a:ext uri="{FF2B5EF4-FFF2-40B4-BE49-F238E27FC236}">
                <a16:creationId xmlns:a16="http://schemas.microsoft.com/office/drawing/2014/main" id="{0F4656D4-1285-E63D-8C3E-A383C9FC994A}"/>
              </a:ext>
            </a:extLst>
          </p:cNvPr>
          <p:cNvSpPr/>
          <p:nvPr/>
        </p:nvSpPr>
        <p:spPr>
          <a:xfrm>
            <a:off x="14102743" y="1485900"/>
            <a:ext cx="3270857" cy="1553657"/>
          </a:xfrm>
          <a:custGeom>
            <a:avLst/>
            <a:gdLst/>
            <a:ahLst/>
            <a:cxnLst/>
            <a:rect l="l" t="t" r="r" b="b"/>
            <a:pathLst>
              <a:path w="3270857" h="1553657">
                <a:moveTo>
                  <a:pt x="0" y="0"/>
                </a:moveTo>
                <a:lnTo>
                  <a:pt x="3270858" y="0"/>
                </a:lnTo>
                <a:lnTo>
                  <a:pt x="3270858" y="1553657"/>
                </a:lnTo>
                <a:lnTo>
                  <a:pt x="0" y="1553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29">
            <a:extLst>
              <a:ext uri="{FF2B5EF4-FFF2-40B4-BE49-F238E27FC236}">
                <a16:creationId xmlns:a16="http://schemas.microsoft.com/office/drawing/2014/main" id="{927C1FDD-B1F2-6550-BD29-C484E70721DE}"/>
              </a:ext>
            </a:extLst>
          </p:cNvPr>
          <p:cNvSpPr/>
          <p:nvPr/>
        </p:nvSpPr>
        <p:spPr>
          <a:xfrm>
            <a:off x="14964208" y="6462691"/>
            <a:ext cx="1547925" cy="1569506"/>
          </a:xfrm>
          <a:custGeom>
            <a:avLst/>
            <a:gdLst/>
            <a:ahLst/>
            <a:cxnLst/>
            <a:rect l="l" t="t" r="r" b="b"/>
            <a:pathLst>
              <a:path w="1547925" h="1569506">
                <a:moveTo>
                  <a:pt x="0" y="0"/>
                </a:moveTo>
                <a:lnTo>
                  <a:pt x="1547925" y="0"/>
                </a:lnTo>
                <a:lnTo>
                  <a:pt x="1547925" y="1569507"/>
                </a:lnTo>
                <a:lnTo>
                  <a:pt x="0" y="15695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2584511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111"/>
            </a:stretch>
          </a:blipFill>
        </p:spPr>
        <p:txBody>
          <a:bodyPr/>
          <a:lstStyle/>
          <a:p>
            <a:endParaRPr lang="en-US" dirty="0"/>
          </a:p>
        </p:txBody>
      </p:sp>
      <p:sp>
        <p:nvSpPr>
          <p:cNvPr id="4" name="Freeform 4"/>
          <p:cNvSpPr/>
          <p:nvPr/>
        </p:nvSpPr>
        <p:spPr>
          <a:xfrm>
            <a:off x="7407882" y="3019659"/>
            <a:ext cx="10677276" cy="6772915"/>
          </a:xfrm>
          <a:custGeom>
            <a:avLst/>
            <a:gdLst/>
            <a:ahLst/>
            <a:cxnLst/>
            <a:rect l="l" t="t" r="r" b="b"/>
            <a:pathLst>
              <a:path w="6419352" h="6090360">
                <a:moveTo>
                  <a:pt x="0" y="0"/>
                </a:moveTo>
                <a:lnTo>
                  <a:pt x="6419352" y="0"/>
                </a:lnTo>
                <a:lnTo>
                  <a:pt x="6419352" y="6090360"/>
                </a:lnTo>
                <a:lnTo>
                  <a:pt x="0" y="60903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3975346">
            <a:off x="16726594" y="8169622"/>
            <a:ext cx="1087954" cy="629653"/>
          </a:xfrm>
          <a:custGeom>
            <a:avLst/>
            <a:gdLst/>
            <a:ahLst/>
            <a:cxnLst/>
            <a:rect l="l" t="t" r="r" b="b"/>
            <a:pathLst>
              <a:path w="1087954" h="629653">
                <a:moveTo>
                  <a:pt x="0" y="0"/>
                </a:moveTo>
                <a:lnTo>
                  <a:pt x="1087954" y="0"/>
                </a:lnTo>
                <a:lnTo>
                  <a:pt x="1087954" y="629653"/>
                </a:lnTo>
                <a:lnTo>
                  <a:pt x="0" y="6296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202842" y="276346"/>
            <a:ext cx="8572339" cy="5019554"/>
          </a:xfrm>
          <a:custGeom>
            <a:avLst/>
            <a:gdLst/>
            <a:ahLst/>
            <a:cxnLst/>
            <a:rect l="l" t="t" r="r" b="b"/>
            <a:pathLst>
              <a:path w="4842447" h="4594272">
                <a:moveTo>
                  <a:pt x="0" y="0"/>
                </a:moveTo>
                <a:lnTo>
                  <a:pt x="4842447" y="0"/>
                </a:lnTo>
                <a:lnTo>
                  <a:pt x="4842447" y="4594272"/>
                </a:lnTo>
                <a:lnTo>
                  <a:pt x="0" y="45942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202842" y="5295899"/>
            <a:ext cx="7417158" cy="3962401"/>
          </a:xfrm>
          <a:custGeom>
            <a:avLst/>
            <a:gdLst/>
            <a:ahLst/>
            <a:cxnLst/>
            <a:rect l="l" t="t" r="r" b="b"/>
            <a:pathLst>
              <a:path w="4337075" h="4114800">
                <a:moveTo>
                  <a:pt x="0" y="0"/>
                </a:moveTo>
                <a:lnTo>
                  <a:pt x="4337075" y="0"/>
                </a:lnTo>
                <a:lnTo>
                  <a:pt x="4337075"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7" name="TextBox 17"/>
          <p:cNvSpPr txBox="1"/>
          <p:nvPr/>
        </p:nvSpPr>
        <p:spPr>
          <a:xfrm>
            <a:off x="8610601" y="1123950"/>
            <a:ext cx="9372600" cy="1397819"/>
          </a:xfrm>
          <a:prstGeom prst="rect">
            <a:avLst/>
          </a:prstGeom>
        </p:spPr>
        <p:txBody>
          <a:bodyPr wrap="square" lIns="0" tIns="0" rIns="0" bIns="0" rtlCol="0" anchor="t">
            <a:spAutoFit/>
          </a:bodyPr>
          <a:lstStyle/>
          <a:p>
            <a:pPr marL="0" lvl="0" indent="0" algn="r">
              <a:lnSpc>
                <a:spcPts val="10852"/>
              </a:lnSpc>
              <a:spcBef>
                <a:spcPct val="0"/>
              </a:spcBef>
            </a:pPr>
            <a:r>
              <a:rPr lang="en-US" sz="9865" dirty="0">
                <a:solidFill>
                  <a:srgbClr val="FFFFFF"/>
                </a:solidFill>
                <a:latin typeface="Boldoa"/>
              </a:rPr>
              <a:t>CONFIDENTIALITY</a:t>
            </a:r>
            <a:endParaRPr lang="en-US" sz="9865" u="none" strike="noStrike" dirty="0">
              <a:solidFill>
                <a:srgbClr val="FFFFFF"/>
              </a:solidFill>
              <a:latin typeface="Boldoa"/>
            </a:endParaRPr>
          </a:p>
        </p:txBody>
      </p:sp>
      <p:sp>
        <p:nvSpPr>
          <p:cNvPr id="19" name="TextBox 18">
            <a:extLst>
              <a:ext uri="{FF2B5EF4-FFF2-40B4-BE49-F238E27FC236}">
                <a16:creationId xmlns:a16="http://schemas.microsoft.com/office/drawing/2014/main" id="{C0B0245C-7990-B9B8-1459-52727A483F7E}"/>
              </a:ext>
            </a:extLst>
          </p:cNvPr>
          <p:cNvSpPr txBox="1"/>
          <p:nvPr/>
        </p:nvSpPr>
        <p:spPr>
          <a:xfrm>
            <a:off x="9512820" y="4610100"/>
            <a:ext cx="6792254" cy="4062651"/>
          </a:xfrm>
          <a:prstGeom prst="rect">
            <a:avLst/>
          </a:prstGeom>
          <a:noFill/>
        </p:spPr>
        <p:txBody>
          <a:bodyPr wrap="square" rtlCol="0">
            <a:spAutoFit/>
          </a:bodyPr>
          <a:lstStyle/>
          <a:p>
            <a:pPr algn="ctr"/>
            <a:r>
              <a:rPr lang="en-US" sz="2400" dirty="0">
                <a:solidFill>
                  <a:srgbClr val="FFFFFF"/>
                </a:solidFill>
                <a:latin typeface="Bangbang"/>
              </a:rPr>
              <a:t>You will be serving in a unique capacity with our students.  Sometimes students share things with a volunteer that they have not shared with anyone else.  This information may be about private family matters or information about themselves that they are entrusting to you. It is very important to the integrity of your work with students that you do not share this information with others.  If you feel it is important that another person have this information, please talk to the teacher, counselor or the principal. </a:t>
            </a:r>
          </a:p>
          <a:p>
            <a:endParaRPr lang="en-US" dirty="0"/>
          </a:p>
        </p:txBody>
      </p:sp>
      <p:sp>
        <p:nvSpPr>
          <p:cNvPr id="20" name="TextBox 19">
            <a:extLst>
              <a:ext uri="{FF2B5EF4-FFF2-40B4-BE49-F238E27FC236}">
                <a16:creationId xmlns:a16="http://schemas.microsoft.com/office/drawing/2014/main" id="{02928EB1-87E9-5E4A-0797-AE4F0FE1A34A}"/>
              </a:ext>
            </a:extLst>
          </p:cNvPr>
          <p:cNvSpPr txBox="1"/>
          <p:nvPr/>
        </p:nvSpPr>
        <p:spPr>
          <a:xfrm>
            <a:off x="992819" y="1792531"/>
            <a:ext cx="6857210" cy="2585323"/>
          </a:xfrm>
          <a:prstGeom prst="rect">
            <a:avLst/>
          </a:prstGeom>
          <a:noFill/>
        </p:spPr>
        <p:txBody>
          <a:bodyPr wrap="square" rtlCol="0">
            <a:spAutoFit/>
          </a:bodyPr>
          <a:lstStyle/>
          <a:p>
            <a:pPr marL="0" indent="0" algn="ctr">
              <a:buNone/>
            </a:pPr>
            <a:r>
              <a:rPr lang="en-US" sz="2400" dirty="0">
                <a:solidFill>
                  <a:srgbClr val="FFFFFF"/>
                </a:solidFill>
                <a:latin typeface="Bangbang"/>
              </a:rPr>
              <a:t>There may be a time when a student shares something with you that causes you some concern about their personal safety.  If this should be the case, please immediately contact the classroom teacher, counselor or principal.  That person will know the proper procedure to deal with this situation.</a:t>
            </a:r>
          </a:p>
          <a:p>
            <a:endParaRPr lang="en-US" dirty="0"/>
          </a:p>
        </p:txBody>
      </p:sp>
      <p:sp>
        <p:nvSpPr>
          <p:cNvPr id="21" name="TextBox 20">
            <a:extLst>
              <a:ext uri="{FF2B5EF4-FFF2-40B4-BE49-F238E27FC236}">
                <a16:creationId xmlns:a16="http://schemas.microsoft.com/office/drawing/2014/main" id="{E0283C9B-F246-3FF9-24BD-EDB41CE3EBF0}"/>
              </a:ext>
            </a:extLst>
          </p:cNvPr>
          <p:cNvSpPr txBox="1"/>
          <p:nvPr/>
        </p:nvSpPr>
        <p:spPr>
          <a:xfrm>
            <a:off x="1001784" y="6210300"/>
            <a:ext cx="5643043" cy="2585323"/>
          </a:xfrm>
          <a:prstGeom prst="rect">
            <a:avLst/>
          </a:prstGeom>
          <a:noFill/>
        </p:spPr>
        <p:txBody>
          <a:bodyPr wrap="square" rtlCol="0">
            <a:spAutoFit/>
          </a:bodyPr>
          <a:lstStyle/>
          <a:p>
            <a:pPr marL="0" indent="0" algn="ctr">
              <a:buNone/>
            </a:pPr>
            <a:r>
              <a:rPr lang="en-US" sz="2400" dirty="0">
                <a:solidFill>
                  <a:srgbClr val="FFFFFF"/>
                </a:solidFill>
                <a:latin typeface="Bangbang"/>
              </a:rPr>
              <a:t>Below are some examples that could arise, outside of school, related to confidentiality:</a:t>
            </a:r>
          </a:p>
          <a:p>
            <a:pPr marL="0" indent="0" algn="ctr">
              <a:buNone/>
            </a:pPr>
            <a:r>
              <a:rPr lang="en-US" sz="2400" dirty="0">
                <a:solidFill>
                  <a:srgbClr val="FFFFFF"/>
                </a:solidFill>
                <a:latin typeface="Bangbang"/>
              </a:rPr>
              <a:t>“Wasn’t it cute when….”</a:t>
            </a:r>
          </a:p>
          <a:p>
            <a:pPr marL="0" indent="0" algn="ctr">
              <a:buNone/>
            </a:pPr>
            <a:r>
              <a:rPr lang="en-US" sz="2400" dirty="0">
                <a:solidFill>
                  <a:srgbClr val="FFFFFF"/>
                </a:solidFill>
                <a:latin typeface="Bangbang"/>
              </a:rPr>
              <a:t>When parents ask questions…</a:t>
            </a:r>
          </a:p>
          <a:p>
            <a:pPr marL="0" indent="0" algn="ctr">
              <a:buNone/>
            </a:pPr>
            <a:r>
              <a:rPr lang="en-US" sz="2400" dirty="0">
                <a:solidFill>
                  <a:srgbClr val="FFFFFF"/>
                </a:solidFill>
                <a:latin typeface="Bangbang"/>
              </a:rPr>
              <a:t>When you see or overhear something…</a:t>
            </a:r>
          </a:p>
          <a:p>
            <a:pPr marL="0" indent="0" algn="ctr">
              <a:buNone/>
            </a:pPr>
            <a:r>
              <a:rPr lang="en-US" sz="2400" dirty="0">
                <a:solidFill>
                  <a:srgbClr val="FFFFFF"/>
                </a:solidFill>
                <a:latin typeface="Bangbang"/>
              </a:rPr>
              <a:t>“What do you think about (teacher)?”</a:t>
            </a:r>
          </a:p>
          <a:p>
            <a:endParaRPr lang="en-US" dirty="0"/>
          </a:p>
        </p:txBody>
      </p:sp>
      <p:sp>
        <p:nvSpPr>
          <p:cNvPr id="24" name="Freeform 6">
            <a:extLst>
              <a:ext uri="{FF2B5EF4-FFF2-40B4-BE49-F238E27FC236}">
                <a16:creationId xmlns:a16="http://schemas.microsoft.com/office/drawing/2014/main" id="{A280B949-3D09-88F0-B119-1288DCD77595}"/>
              </a:ext>
            </a:extLst>
          </p:cNvPr>
          <p:cNvSpPr/>
          <p:nvPr/>
        </p:nvSpPr>
        <p:spPr>
          <a:xfrm>
            <a:off x="12211945" y="2971557"/>
            <a:ext cx="1069149" cy="1638543"/>
          </a:xfrm>
          <a:custGeom>
            <a:avLst/>
            <a:gdLst/>
            <a:ahLst/>
            <a:cxnLst/>
            <a:rect l="l" t="t" r="r" b="b"/>
            <a:pathLst>
              <a:path w="1069149" h="1638543">
                <a:moveTo>
                  <a:pt x="0" y="0"/>
                </a:moveTo>
                <a:lnTo>
                  <a:pt x="1069149" y="0"/>
                </a:lnTo>
                <a:lnTo>
                  <a:pt x="1069149" y="1638543"/>
                </a:lnTo>
                <a:lnTo>
                  <a:pt x="0" y="163854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dirty="0"/>
          </a:p>
        </p:txBody>
      </p:sp>
      <p:sp>
        <p:nvSpPr>
          <p:cNvPr id="25" name="Freeform 7">
            <a:extLst>
              <a:ext uri="{FF2B5EF4-FFF2-40B4-BE49-F238E27FC236}">
                <a16:creationId xmlns:a16="http://schemas.microsoft.com/office/drawing/2014/main" id="{613CFBF8-ECBE-4677-B3CD-E04F2DCFDD64}"/>
              </a:ext>
            </a:extLst>
          </p:cNvPr>
          <p:cNvSpPr/>
          <p:nvPr/>
        </p:nvSpPr>
        <p:spPr>
          <a:xfrm>
            <a:off x="4051435" y="-4002"/>
            <a:ext cx="1122402" cy="1638543"/>
          </a:xfrm>
          <a:custGeom>
            <a:avLst/>
            <a:gdLst/>
            <a:ahLst/>
            <a:cxnLst/>
            <a:rect l="l" t="t" r="r" b="b"/>
            <a:pathLst>
              <a:path w="1122402" h="1638543">
                <a:moveTo>
                  <a:pt x="0" y="0"/>
                </a:moveTo>
                <a:lnTo>
                  <a:pt x="1122402" y="0"/>
                </a:lnTo>
                <a:lnTo>
                  <a:pt x="1122402" y="1638543"/>
                </a:lnTo>
                <a:lnTo>
                  <a:pt x="0" y="163854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6" name="Freeform 8">
            <a:extLst>
              <a:ext uri="{FF2B5EF4-FFF2-40B4-BE49-F238E27FC236}">
                <a16:creationId xmlns:a16="http://schemas.microsoft.com/office/drawing/2014/main" id="{C334CECE-14C1-BB4F-759B-9EAEDE477FE0}"/>
              </a:ext>
            </a:extLst>
          </p:cNvPr>
          <p:cNvSpPr/>
          <p:nvPr/>
        </p:nvSpPr>
        <p:spPr>
          <a:xfrm>
            <a:off x="6066980" y="7121167"/>
            <a:ext cx="1358537" cy="1722393"/>
          </a:xfrm>
          <a:custGeom>
            <a:avLst/>
            <a:gdLst/>
            <a:ahLst/>
            <a:cxnLst/>
            <a:rect l="l" t="t" r="r" b="b"/>
            <a:pathLst>
              <a:path w="1358537" h="1722393">
                <a:moveTo>
                  <a:pt x="0" y="0"/>
                </a:moveTo>
                <a:lnTo>
                  <a:pt x="1358537" y="0"/>
                </a:lnTo>
                <a:lnTo>
                  <a:pt x="1358537" y="1722393"/>
                </a:lnTo>
                <a:lnTo>
                  <a:pt x="0" y="172239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651"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111"/>
            </a:stretch>
          </a:blipFill>
        </p:spPr>
        <p:txBody>
          <a:bodyPr/>
          <a:lstStyle/>
          <a:p>
            <a:endParaRPr lang="en-US"/>
          </a:p>
        </p:txBody>
      </p:sp>
      <p:sp>
        <p:nvSpPr>
          <p:cNvPr id="4" name="Freeform 4"/>
          <p:cNvSpPr/>
          <p:nvPr/>
        </p:nvSpPr>
        <p:spPr>
          <a:xfrm>
            <a:off x="2559252" y="429770"/>
            <a:ext cx="3962027" cy="4114800"/>
          </a:xfrm>
          <a:custGeom>
            <a:avLst/>
            <a:gdLst/>
            <a:ahLst/>
            <a:cxnLst/>
            <a:rect l="l" t="t" r="r" b="b"/>
            <a:pathLst>
              <a:path w="3962027" h="4114800">
                <a:moveTo>
                  <a:pt x="0" y="0"/>
                </a:moveTo>
                <a:lnTo>
                  <a:pt x="3962027" y="0"/>
                </a:lnTo>
                <a:lnTo>
                  <a:pt x="396202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582975" y="493548"/>
            <a:ext cx="1816440" cy="2335015"/>
          </a:xfrm>
          <a:custGeom>
            <a:avLst/>
            <a:gdLst/>
            <a:ahLst/>
            <a:cxnLst/>
            <a:rect l="l" t="t" r="r" b="b"/>
            <a:pathLst>
              <a:path w="1816440" h="2335015">
                <a:moveTo>
                  <a:pt x="0" y="0"/>
                </a:moveTo>
                <a:lnTo>
                  <a:pt x="1816440" y="0"/>
                </a:lnTo>
                <a:lnTo>
                  <a:pt x="1816440" y="2335015"/>
                </a:lnTo>
                <a:lnTo>
                  <a:pt x="0" y="23350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4953000" y="5067300"/>
            <a:ext cx="3080930" cy="3123884"/>
          </a:xfrm>
          <a:custGeom>
            <a:avLst/>
            <a:gdLst/>
            <a:ahLst/>
            <a:cxnLst/>
            <a:rect l="l" t="t" r="r" b="b"/>
            <a:pathLst>
              <a:path w="3080930" h="3123884">
                <a:moveTo>
                  <a:pt x="0" y="0"/>
                </a:moveTo>
                <a:lnTo>
                  <a:pt x="3080930" y="0"/>
                </a:lnTo>
                <a:lnTo>
                  <a:pt x="3080930" y="3123883"/>
                </a:lnTo>
                <a:lnTo>
                  <a:pt x="0" y="312388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2420339">
            <a:off x="982001" y="4311125"/>
            <a:ext cx="2942082" cy="4114800"/>
          </a:xfrm>
          <a:custGeom>
            <a:avLst/>
            <a:gdLst/>
            <a:ahLst/>
            <a:cxnLst/>
            <a:rect l="l" t="t" r="r" b="b"/>
            <a:pathLst>
              <a:path w="2942082" h="4114800">
                <a:moveTo>
                  <a:pt x="0" y="0"/>
                </a:moveTo>
                <a:lnTo>
                  <a:pt x="2942082" y="0"/>
                </a:lnTo>
                <a:lnTo>
                  <a:pt x="294208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a:off x="15273495" y="180577"/>
            <a:ext cx="3014505" cy="2057400"/>
          </a:xfrm>
          <a:custGeom>
            <a:avLst/>
            <a:gdLst/>
            <a:ahLst/>
            <a:cxnLst/>
            <a:rect l="l" t="t" r="r" b="b"/>
            <a:pathLst>
              <a:path w="3014505" h="2057400">
                <a:moveTo>
                  <a:pt x="0" y="0"/>
                </a:moveTo>
                <a:lnTo>
                  <a:pt x="3014505" y="0"/>
                </a:lnTo>
                <a:lnTo>
                  <a:pt x="3014505" y="2057400"/>
                </a:lnTo>
                <a:lnTo>
                  <a:pt x="0" y="20574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rot="19399349">
            <a:off x="6670471" y="1995949"/>
            <a:ext cx="3144217" cy="1690017"/>
          </a:xfrm>
          <a:custGeom>
            <a:avLst/>
            <a:gdLst/>
            <a:ahLst/>
            <a:cxnLst/>
            <a:rect l="l" t="t" r="r" b="b"/>
            <a:pathLst>
              <a:path w="3144217" h="1690017">
                <a:moveTo>
                  <a:pt x="0" y="0"/>
                </a:moveTo>
                <a:lnTo>
                  <a:pt x="3144217" y="0"/>
                </a:lnTo>
                <a:lnTo>
                  <a:pt x="3144217" y="1690016"/>
                </a:lnTo>
                <a:lnTo>
                  <a:pt x="0" y="16900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0" name="TextBox 10"/>
          <p:cNvSpPr txBox="1"/>
          <p:nvPr/>
        </p:nvSpPr>
        <p:spPr>
          <a:xfrm>
            <a:off x="9731850" y="2646198"/>
            <a:ext cx="7637836" cy="1397819"/>
          </a:xfrm>
          <a:prstGeom prst="rect">
            <a:avLst/>
          </a:prstGeom>
        </p:spPr>
        <p:txBody>
          <a:bodyPr lIns="0" tIns="0" rIns="0" bIns="0" rtlCol="0" anchor="t">
            <a:spAutoFit/>
          </a:bodyPr>
          <a:lstStyle/>
          <a:p>
            <a:pPr marL="0" lvl="0" indent="0" algn="ctr">
              <a:lnSpc>
                <a:spcPts val="10852"/>
              </a:lnSpc>
              <a:spcBef>
                <a:spcPct val="0"/>
              </a:spcBef>
            </a:pPr>
            <a:r>
              <a:rPr lang="en-US" sz="9865" u="none" strike="noStrike" dirty="0">
                <a:solidFill>
                  <a:srgbClr val="FFFFFF"/>
                </a:solidFill>
                <a:latin typeface="Boldoa"/>
              </a:rPr>
              <a:t>One Final Note</a:t>
            </a:r>
          </a:p>
        </p:txBody>
      </p:sp>
      <p:sp>
        <p:nvSpPr>
          <p:cNvPr id="11" name="TextBox 11"/>
          <p:cNvSpPr txBox="1"/>
          <p:nvPr/>
        </p:nvSpPr>
        <p:spPr>
          <a:xfrm>
            <a:off x="9144000" y="4054942"/>
            <a:ext cx="9144000" cy="4905895"/>
          </a:xfrm>
          <a:prstGeom prst="rect">
            <a:avLst/>
          </a:prstGeom>
        </p:spPr>
        <p:txBody>
          <a:bodyPr wrap="square" lIns="0" tIns="0" rIns="0" bIns="0" rtlCol="0" anchor="t">
            <a:spAutoFit/>
          </a:bodyPr>
          <a:lstStyle/>
          <a:p>
            <a:pPr marL="0" lvl="0" indent="0">
              <a:lnSpc>
                <a:spcPts val="4797"/>
              </a:lnSpc>
              <a:spcBef>
                <a:spcPct val="0"/>
              </a:spcBef>
            </a:pPr>
            <a:r>
              <a:rPr lang="en-US" sz="3997" u="none" strike="noStrike" dirty="0">
                <a:solidFill>
                  <a:srgbClr val="FFFFFF"/>
                </a:solidFill>
                <a:latin typeface="Bangbang"/>
              </a:rPr>
              <a:t>It is important for all volunteers to remember the following:</a:t>
            </a:r>
          </a:p>
          <a:p>
            <a:pPr marL="571500" lvl="0" indent="-571500">
              <a:lnSpc>
                <a:spcPts val="4797"/>
              </a:lnSpc>
              <a:spcBef>
                <a:spcPct val="0"/>
              </a:spcBef>
              <a:buFont typeface="Wingdings" panose="05000000000000000000" pitchFamily="2" charset="2"/>
              <a:buChar char="ü"/>
            </a:pPr>
            <a:r>
              <a:rPr lang="en-US" sz="3997" dirty="0">
                <a:solidFill>
                  <a:srgbClr val="FFFFFF"/>
                </a:solidFill>
                <a:latin typeface="Bangbang"/>
              </a:rPr>
              <a:t>Be responsible and safe- Children first!</a:t>
            </a:r>
          </a:p>
          <a:p>
            <a:pPr marL="571500" lvl="0" indent="-571500">
              <a:lnSpc>
                <a:spcPts val="4797"/>
              </a:lnSpc>
              <a:spcBef>
                <a:spcPct val="0"/>
              </a:spcBef>
              <a:buFont typeface="Wingdings" panose="05000000000000000000" pitchFamily="2" charset="2"/>
              <a:buChar char="ü"/>
            </a:pPr>
            <a:r>
              <a:rPr lang="en-US" sz="3997" u="none" strike="noStrike" dirty="0">
                <a:solidFill>
                  <a:srgbClr val="FFFFFF"/>
                </a:solidFill>
                <a:latin typeface="Bangbang"/>
              </a:rPr>
              <a:t>Respect confidentiality.  Students and staff have a right to privacy.</a:t>
            </a:r>
          </a:p>
          <a:p>
            <a:pPr marL="571500" lvl="0" indent="-571500">
              <a:lnSpc>
                <a:spcPts val="4797"/>
              </a:lnSpc>
              <a:spcBef>
                <a:spcPct val="0"/>
              </a:spcBef>
              <a:buFont typeface="Wingdings" panose="05000000000000000000" pitchFamily="2" charset="2"/>
              <a:buChar char="ü"/>
            </a:pPr>
            <a:r>
              <a:rPr lang="en-US" sz="3997" dirty="0">
                <a:solidFill>
                  <a:srgbClr val="FFFFFF"/>
                </a:solidFill>
                <a:latin typeface="Bangbang"/>
              </a:rPr>
              <a:t>Be professional.</a:t>
            </a:r>
          </a:p>
          <a:p>
            <a:pPr marL="571500" lvl="0" indent="-571500">
              <a:lnSpc>
                <a:spcPts val="4797"/>
              </a:lnSpc>
              <a:spcBef>
                <a:spcPct val="0"/>
              </a:spcBef>
              <a:buFont typeface="Wingdings" panose="05000000000000000000" pitchFamily="2" charset="2"/>
              <a:buChar char="ü"/>
            </a:pPr>
            <a:r>
              <a:rPr lang="en-US" sz="3997" u="none" strike="noStrike" dirty="0">
                <a:solidFill>
                  <a:srgbClr val="FFFFFF"/>
                </a:solidFill>
                <a:latin typeface="Bangbang"/>
              </a:rPr>
              <a:t>Communicate openly with faculty.</a:t>
            </a:r>
          </a:p>
          <a:p>
            <a:pPr marL="571500" lvl="0" indent="-571500">
              <a:lnSpc>
                <a:spcPts val="4797"/>
              </a:lnSpc>
              <a:spcBef>
                <a:spcPct val="0"/>
              </a:spcBef>
              <a:buFont typeface="Wingdings" panose="05000000000000000000" pitchFamily="2" charset="2"/>
              <a:buChar char="ü"/>
            </a:pPr>
            <a:r>
              <a:rPr lang="en-US" sz="3997" dirty="0">
                <a:solidFill>
                  <a:srgbClr val="FFFFFF"/>
                </a:solidFill>
                <a:latin typeface="Bangbang"/>
              </a:rPr>
              <a:t>Ask for help when needed. </a:t>
            </a:r>
            <a:endParaRPr lang="en-US" sz="3997" u="none" strike="noStrike" dirty="0">
              <a:solidFill>
                <a:srgbClr val="FFFFFF"/>
              </a:solidFill>
              <a:latin typeface="Bangbang"/>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017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111"/>
            </a:stretch>
          </a:blipFill>
        </p:spPr>
        <p:txBody>
          <a:bodyPr/>
          <a:lstStyle/>
          <a:p>
            <a:endParaRPr lang="en-US" dirty="0"/>
          </a:p>
        </p:txBody>
      </p:sp>
      <p:sp>
        <p:nvSpPr>
          <p:cNvPr id="6" name="TextBox 6"/>
          <p:cNvSpPr txBox="1"/>
          <p:nvPr/>
        </p:nvSpPr>
        <p:spPr>
          <a:xfrm>
            <a:off x="448233" y="216452"/>
            <a:ext cx="14410767" cy="1397819"/>
          </a:xfrm>
          <a:prstGeom prst="rect">
            <a:avLst/>
          </a:prstGeom>
        </p:spPr>
        <p:txBody>
          <a:bodyPr wrap="square" lIns="0" tIns="0" rIns="0" bIns="0" rtlCol="0" anchor="t">
            <a:spAutoFit/>
          </a:bodyPr>
          <a:lstStyle/>
          <a:p>
            <a:pPr marL="0" lvl="0" indent="0" algn="l">
              <a:lnSpc>
                <a:spcPts val="10852"/>
              </a:lnSpc>
            </a:pPr>
            <a:r>
              <a:rPr lang="en-US" sz="9865" dirty="0">
                <a:solidFill>
                  <a:srgbClr val="FFFFFF"/>
                </a:solidFill>
                <a:latin typeface="Boldoa"/>
              </a:rPr>
              <a:t>Guidelines for Volunteers</a:t>
            </a:r>
            <a:endParaRPr lang="en-US" sz="9865" u="none" strike="noStrike" dirty="0">
              <a:solidFill>
                <a:srgbClr val="FFFFFF"/>
              </a:solidFill>
              <a:latin typeface="Boldoa"/>
            </a:endParaRPr>
          </a:p>
        </p:txBody>
      </p:sp>
      <p:sp>
        <p:nvSpPr>
          <p:cNvPr id="7" name="TextBox 7"/>
          <p:cNvSpPr txBox="1"/>
          <p:nvPr/>
        </p:nvSpPr>
        <p:spPr>
          <a:xfrm>
            <a:off x="587189" y="1333500"/>
            <a:ext cx="17678399" cy="7386638"/>
          </a:xfrm>
          <a:prstGeom prst="rect">
            <a:avLst/>
          </a:prstGeom>
        </p:spPr>
        <p:txBody>
          <a:bodyPr wrap="square" lIns="0" tIns="0" rIns="0" bIns="0" rtlCol="0" anchor="t">
            <a:spAutoFit/>
          </a:bodyPr>
          <a:lstStyle/>
          <a:p>
            <a:pPr>
              <a:lnSpc>
                <a:spcPts val="4797"/>
              </a:lnSpc>
            </a:pPr>
            <a:r>
              <a:rPr lang="en-US" sz="2400" b="1" u="sng" dirty="0">
                <a:solidFill>
                  <a:srgbClr val="FFFFFF"/>
                </a:solidFill>
                <a:latin typeface="Bangbang"/>
              </a:rPr>
              <a:t>Prince William County School Board Policy </a:t>
            </a:r>
            <a:r>
              <a:rPr lang="en-US" sz="2400" u="sng" dirty="0">
                <a:solidFill>
                  <a:srgbClr val="FFFFFF"/>
                </a:solidFill>
                <a:latin typeface="Bangbang"/>
              </a:rPr>
              <a:t>(Below are a few details from school board policy):</a:t>
            </a:r>
          </a:p>
          <a:p>
            <a:pPr marL="571500" indent="-571500">
              <a:lnSpc>
                <a:spcPts val="4797"/>
              </a:lnSpc>
              <a:buFont typeface="Wingdings" panose="05000000000000000000" pitchFamily="2" charset="2"/>
              <a:buChar char="ü"/>
            </a:pPr>
            <a:r>
              <a:rPr lang="en-US" sz="2400" dirty="0">
                <a:solidFill>
                  <a:srgbClr val="FFFFFF"/>
                </a:solidFill>
                <a:latin typeface="Bangbang"/>
              </a:rPr>
              <a:t>Volunteers will work within guidelines established by the school administration and will work under the direction and supervision of teachers and school staff members</a:t>
            </a:r>
          </a:p>
          <a:p>
            <a:pPr marL="571500" lvl="0" indent="-571500">
              <a:lnSpc>
                <a:spcPts val="4797"/>
              </a:lnSpc>
              <a:buFont typeface="Wingdings" panose="05000000000000000000" pitchFamily="2" charset="2"/>
              <a:buChar char="ü"/>
            </a:pPr>
            <a:r>
              <a:rPr lang="en-US" sz="2400" dirty="0">
                <a:solidFill>
                  <a:srgbClr val="FFFFFF"/>
                </a:solidFill>
                <a:latin typeface="Bangbang"/>
              </a:rPr>
              <a:t>Volunteers will not have access to student records and grades</a:t>
            </a:r>
          </a:p>
          <a:p>
            <a:pPr marL="571500" lvl="0" indent="-571500">
              <a:lnSpc>
                <a:spcPts val="4797"/>
              </a:lnSpc>
              <a:buFont typeface="Wingdings" panose="05000000000000000000" pitchFamily="2" charset="2"/>
              <a:buChar char="ü"/>
            </a:pPr>
            <a:r>
              <a:rPr lang="en-US" sz="2400" dirty="0">
                <a:solidFill>
                  <a:srgbClr val="FFFFFF"/>
                </a:solidFill>
                <a:latin typeface="Bangbang"/>
              </a:rPr>
              <a:t>Volunteers </a:t>
            </a:r>
            <a:r>
              <a:rPr lang="en-US" sz="2400" b="1" dirty="0">
                <a:solidFill>
                  <a:srgbClr val="FFFFFF"/>
                </a:solidFill>
                <a:latin typeface="Bangbang"/>
              </a:rPr>
              <a:t>may not </a:t>
            </a:r>
            <a:r>
              <a:rPr lang="en-US" sz="2400" dirty="0">
                <a:solidFill>
                  <a:srgbClr val="FFFFFF"/>
                </a:solidFill>
                <a:latin typeface="Bangbang"/>
              </a:rPr>
              <a:t>supervise a class during a teacher’s absence</a:t>
            </a:r>
          </a:p>
          <a:p>
            <a:pPr marL="571500" lvl="0" indent="-571500">
              <a:lnSpc>
                <a:spcPts val="4797"/>
              </a:lnSpc>
              <a:buFont typeface="Wingdings" panose="05000000000000000000" pitchFamily="2" charset="2"/>
              <a:buChar char="ü"/>
            </a:pPr>
            <a:r>
              <a:rPr lang="en-US" sz="2400" dirty="0">
                <a:solidFill>
                  <a:srgbClr val="FFFFFF"/>
                </a:solidFill>
                <a:latin typeface="Bangbang"/>
              </a:rPr>
              <a:t>Volunteers </a:t>
            </a:r>
            <a:r>
              <a:rPr lang="en-US" sz="2400" b="1" dirty="0">
                <a:solidFill>
                  <a:srgbClr val="FFFFFF"/>
                </a:solidFill>
                <a:latin typeface="Bangbang"/>
              </a:rPr>
              <a:t>may not </a:t>
            </a:r>
            <a:r>
              <a:rPr lang="en-US" sz="2400" dirty="0">
                <a:solidFill>
                  <a:srgbClr val="FFFFFF"/>
                </a:solidFill>
                <a:latin typeface="Bangbang"/>
              </a:rPr>
              <a:t>bring children who are not registered in the school when they tutor, mentor, assist in the classroom media center, office, cafeteria, clinic or health screenings, or when chaperoning field trips</a:t>
            </a:r>
          </a:p>
          <a:p>
            <a:pPr>
              <a:lnSpc>
                <a:spcPts val="4797"/>
              </a:lnSpc>
            </a:pPr>
            <a:r>
              <a:rPr lang="en-US" sz="2400" b="1" u="sng" dirty="0">
                <a:solidFill>
                  <a:srgbClr val="FFFFFF"/>
                </a:solidFill>
                <a:latin typeface="Bangbang"/>
              </a:rPr>
              <a:t>Fire Drills/Tornado Drills/Evacuation Drills</a:t>
            </a:r>
          </a:p>
          <a:p>
            <a:pPr>
              <a:lnSpc>
                <a:spcPts val="4797"/>
              </a:lnSpc>
            </a:pPr>
            <a:r>
              <a:rPr lang="en-US" sz="2400" dirty="0">
                <a:solidFill>
                  <a:srgbClr val="FFFFFF"/>
                </a:solidFill>
                <a:latin typeface="Bangbang"/>
              </a:rPr>
              <a:t>Coles Elementary is required to conduct Fire Drills. If a drill is conducted while you are anywhere in the school, please exit the building immediately.  Our students and staff also practice other drills to ensure students know how to respond if these situations were ever to occur during the school day.</a:t>
            </a:r>
            <a:endParaRPr lang="en-US" sz="2800" dirty="0">
              <a:latin typeface="Baskerville Old Face" panose="02020602080505020303" pitchFamily="18" charset="0"/>
              <a:cs typeface="Times New Roman" pitchFamily="18" charset="0"/>
            </a:endParaRPr>
          </a:p>
          <a:p>
            <a:pPr marL="0" indent="0">
              <a:buNone/>
            </a:pPr>
            <a:r>
              <a:rPr lang="en-US" sz="2000" b="1" u="sng" dirty="0">
                <a:solidFill>
                  <a:srgbClr val="3333FF"/>
                </a:solidFill>
                <a:latin typeface="Baskerville Old Face" panose="02020602080505020303" pitchFamily="18" charset="0"/>
              </a:rPr>
              <a:t>Regulation 511.10-1 </a:t>
            </a:r>
            <a:r>
              <a:rPr lang="en-US" sz="2000" b="1" dirty="0">
                <a:solidFill>
                  <a:srgbClr val="3333FF"/>
                </a:solidFill>
                <a:latin typeface="Baskerville Old Face" panose="02020602080505020303" pitchFamily="18" charset="0"/>
                <a:cs typeface="Times New Roman" pitchFamily="18" charset="0"/>
                <a:hlinkClick r:id="rId3" action="ppaction://hlinkfile">
                  <a:extLst>
                    <a:ext uri="{A12FA001-AC4F-418D-AE19-62706E023703}">
                      <ahyp:hlinkClr xmlns:ahyp="http://schemas.microsoft.com/office/drawing/2018/hyperlinkcolor" val="tx"/>
                    </a:ext>
                  </a:extLst>
                </a:hlinkClick>
              </a:rPr>
              <a:t>Guidelines for Volunteering in Prince William County Schools</a:t>
            </a:r>
          </a:p>
          <a:p>
            <a:pPr marL="0" indent="0">
              <a:buNone/>
            </a:pPr>
            <a:r>
              <a:rPr lang="en-US" sz="2000" b="1" dirty="0">
                <a:solidFill>
                  <a:srgbClr val="3333FF"/>
                </a:solidFill>
                <a:latin typeface="Baskerville Old Face" panose="02020602080505020303" pitchFamily="18" charset="0"/>
                <a:cs typeface="Times New Roman" pitchFamily="18" charset="0"/>
                <a:hlinkClick r:id="rId3" action="ppaction://hlinkfile">
                  <a:extLst>
                    <a:ext uri="{A12FA001-AC4F-418D-AE19-62706E023703}">
                      <ahyp:hlinkClr xmlns:ahyp="http://schemas.microsoft.com/office/drawing/2018/hyperlinkcolor" val="tx"/>
                    </a:ext>
                  </a:extLst>
                </a:hlinkClick>
              </a:rPr>
              <a:t>Regulation 651-2; Confidentiality of Student-Disclosed Information</a:t>
            </a:r>
            <a:endParaRPr lang="en-US" sz="2000" b="1" dirty="0">
              <a:solidFill>
                <a:srgbClr val="3333FF"/>
              </a:solidFill>
              <a:latin typeface="Baskerville Old Face" panose="02020602080505020303" pitchFamily="18" charset="0"/>
              <a:cs typeface="Times New Roman" pitchFamily="18" charset="0"/>
            </a:endParaRPr>
          </a:p>
        </p:txBody>
      </p:sp>
    </p:spTree>
    <p:extLst>
      <p:ext uri="{BB962C8B-B14F-4D97-AF65-F5344CB8AC3E}">
        <p14:creationId xmlns:p14="http://schemas.microsoft.com/office/powerpoint/2010/main" val="2570831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250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111"/>
            </a:stretch>
          </a:blipFill>
        </p:spPr>
        <p:txBody>
          <a:bodyPr/>
          <a:lstStyle/>
          <a:p>
            <a:endParaRPr lang="en-US"/>
          </a:p>
        </p:txBody>
      </p:sp>
      <p:sp>
        <p:nvSpPr>
          <p:cNvPr id="3" name="Freeform 3"/>
          <p:cNvSpPr/>
          <p:nvPr/>
        </p:nvSpPr>
        <p:spPr>
          <a:xfrm>
            <a:off x="2037591" y="3863446"/>
            <a:ext cx="1069149" cy="1638543"/>
          </a:xfrm>
          <a:custGeom>
            <a:avLst/>
            <a:gdLst/>
            <a:ahLst/>
            <a:cxnLst/>
            <a:rect l="l" t="t" r="r" b="b"/>
            <a:pathLst>
              <a:path w="1069149" h="1638543">
                <a:moveTo>
                  <a:pt x="0" y="0"/>
                </a:moveTo>
                <a:lnTo>
                  <a:pt x="1069149" y="0"/>
                </a:lnTo>
                <a:lnTo>
                  <a:pt x="1069149" y="1638543"/>
                </a:lnTo>
                <a:lnTo>
                  <a:pt x="0" y="16385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654163" y="5995861"/>
            <a:ext cx="3836004" cy="450731"/>
          </a:xfrm>
          <a:custGeom>
            <a:avLst/>
            <a:gdLst/>
            <a:ahLst/>
            <a:cxnLst/>
            <a:rect l="l" t="t" r="r" b="b"/>
            <a:pathLst>
              <a:path w="3836004" h="450731">
                <a:moveTo>
                  <a:pt x="0" y="0"/>
                </a:moveTo>
                <a:lnTo>
                  <a:pt x="3836005" y="0"/>
                </a:lnTo>
                <a:lnTo>
                  <a:pt x="3836005" y="450731"/>
                </a:lnTo>
                <a:lnTo>
                  <a:pt x="0" y="4507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654163" y="6295899"/>
            <a:ext cx="3836004" cy="450731"/>
          </a:xfrm>
          <a:custGeom>
            <a:avLst/>
            <a:gdLst/>
            <a:ahLst/>
            <a:cxnLst/>
            <a:rect l="l" t="t" r="r" b="b"/>
            <a:pathLst>
              <a:path w="3836004" h="450731">
                <a:moveTo>
                  <a:pt x="0" y="0"/>
                </a:moveTo>
                <a:lnTo>
                  <a:pt x="3836005" y="0"/>
                </a:lnTo>
                <a:lnTo>
                  <a:pt x="3836005" y="450730"/>
                </a:lnTo>
                <a:lnTo>
                  <a:pt x="0" y="4507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6597914" y="3863446"/>
            <a:ext cx="1122402" cy="1638543"/>
          </a:xfrm>
          <a:custGeom>
            <a:avLst/>
            <a:gdLst/>
            <a:ahLst/>
            <a:cxnLst/>
            <a:rect l="l" t="t" r="r" b="b"/>
            <a:pathLst>
              <a:path w="1122402" h="1638543">
                <a:moveTo>
                  <a:pt x="0" y="0"/>
                </a:moveTo>
                <a:lnTo>
                  <a:pt x="1122402" y="0"/>
                </a:lnTo>
                <a:lnTo>
                  <a:pt x="1122402" y="1638543"/>
                </a:lnTo>
                <a:lnTo>
                  <a:pt x="0" y="16385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5241113" y="5995861"/>
            <a:ext cx="3836004" cy="450731"/>
          </a:xfrm>
          <a:custGeom>
            <a:avLst/>
            <a:gdLst/>
            <a:ahLst/>
            <a:cxnLst/>
            <a:rect l="l" t="t" r="r" b="b"/>
            <a:pathLst>
              <a:path w="3836004" h="450731">
                <a:moveTo>
                  <a:pt x="0" y="0"/>
                </a:moveTo>
                <a:lnTo>
                  <a:pt x="3836004" y="0"/>
                </a:lnTo>
                <a:lnTo>
                  <a:pt x="3836004" y="450731"/>
                </a:lnTo>
                <a:lnTo>
                  <a:pt x="0" y="45073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a:off x="5241113" y="6295899"/>
            <a:ext cx="3836004" cy="450731"/>
          </a:xfrm>
          <a:custGeom>
            <a:avLst/>
            <a:gdLst/>
            <a:ahLst/>
            <a:cxnLst/>
            <a:rect l="l" t="t" r="r" b="b"/>
            <a:pathLst>
              <a:path w="3836004" h="450731">
                <a:moveTo>
                  <a:pt x="0" y="0"/>
                </a:moveTo>
                <a:lnTo>
                  <a:pt x="3836004" y="0"/>
                </a:lnTo>
                <a:lnTo>
                  <a:pt x="3836004" y="450730"/>
                </a:lnTo>
                <a:lnTo>
                  <a:pt x="0" y="45073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10861069" y="3821521"/>
            <a:ext cx="1358537" cy="1722393"/>
          </a:xfrm>
          <a:custGeom>
            <a:avLst/>
            <a:gdLst/>
            <a:ahLst/>
            <a:cxnLst/>
            <a:rect l="l" t="t" r="r" b="b"/>
            <a:pathLst>
              <a:path w="1358537" h="1722393">
                <a:moveTo>
                  <a:pt x="0" y="0"/>
                </a:moveTo>
                <a:lnTo>
                  <a:pt x="1358538" y="0"/>
                </a:lnTo>
                <a:lnTo>
                  <a:pt x="1358538" y="1722393"/>
                </a:lnTo>
                <a:lnTo>
                  <a:pt x="0" y="172239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a:off x="9622336" y="5995861"/>
            <a:ext cx="3836004" cy="450731"/>
          </a:xfrm>
          <a:custGeom>
            <a:avLst/>
            <a:gdLst/>
            <a:ahLst/>
            <a:cxnLst/>
            <a:rect l="l" t="t" r="r" b="b"/>
            <a:pathLst>
              <a:path w="3836004" h="450731">
                <a:moveTo>
                  <a:pt x="0" y="0"/>
                </a:moveTo>
                <a:lnTo>
                  <a:pt x="3836004" y="0"/>
                </a:lnTo>
                <a:lnTo>
                  <a:pt x="3836004" y="450731"/>
                </a:lnTo>
                <a:lnTo>
                  <a:pt x="0" y="45073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1" name="Freeform 11"/>
          <p:cNvSpPr/>
          <p:nvPr/>
        </p:nvSpPr>
        <p:spPr>
          <a:xfrm>
            <a:off x="9622336" y="6295899"/>
            <a:ext cx="3836004" cy="450731"/>
          </a:xfrm>
          <a:custGeom>
            <a:avLst/>
            <a:gdLst/>
            <a:ahLst/>
            <a:cxnLst/>
            <a:rect l="l" t="t" r="r" b="b"/>
            <a:pathLst>
              <a:path w="3836004" h="450731">
                <a:moveTo>
                  <a:pt x="0" y="0"/>
                </a:moveTo>
                <a:lnTo>
                  <a:pt x="3836004" y="0"/>
                </a:lnTo>
                <a:lnTo>
                  <a:pt x="3836004" y="450730"/>
                </a:lnTo>
                <a:lnTo>
                  <a:pt x="0" y="45073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2" name="Freeform 12"/>
          <p:cNvSpPr/>
          <p:nvPr/>
        </p:nvSpPr>
        <p:spPr>
          <a:xfrm>
            <a:off x="15279832" y="3863446"/>
            <a:ext cx="1283457" cy="1680468"/>
          </a:xfrm>
          <a:custGeom>
            <a:avLst/>
            <a:gdLst/>
            <a:ahLst/>
            <a:cxnLst/>
            <a:rect l="l" t="t" r="r" b="b"/>
            <a:pathLst>
              <a:path w="1283457" h="1680468">
                <a:moveTo>
                  <a:pt x="0" y="0"/>
                </a:moveTo>
                <a:lnTo>
                  <a:pt x="1283458" y="0"/>
                </a:lnTo>
                <a:lnTo>
                  <a:pt x="1283458" y="1680468"/>
                </a:lnTo>
                <a:lnTo>
                  <a:pt x="0" y="168046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3" name="Freeform 13"/>
          <p:cNvSpPr/>
          <p:nvPr/>
        </p:nvSpPr>
        <p:spPr>
          <a:xfrm>
            <a:off x="14003559" y="5995861"/>
            <a:ext cx="3836004" cy="450731"/>
          </a:xfrm>
          <a:custGeom>
            <a:avLst/>
            <a:gdLst/>
            <a:ahLst/>
            <a:cxnLst/>
            <a:rect l="l" t="t" r="r" b="b"/>
            <a:pathLst>
              <a:path w="3836004" h="450731">
                <a:moveTo>
                  <a:pt x="0" y="0"/>
                </a:moveTo>
                <a:lnTo>
                  <a:pt x="3836004" y="0"/>
                </a:lnTo>
                <a:lnTo>
                  <a:pt x="3836004" y="450731"/>
                </a:lnTo>
                <a:lnTo>
                  <a:pt x="0" y="45073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4" name="Freeform 14"/>
          <p:cNvSpPr/>
          <p:nvPr/>
        </p:nvSpPr>
        <p:spPr>
          <a:xfrm>
            <a:off x="14003559" y="6295899"/>
            <a:ext cx="3836004" cy="450731"/>
          </a:xfrm>
          <a:custGeom>
            <a:avLst/>
            <a:gdLst/>
            <a:ahLst/>
            <a:cxnLst/>
            <a:rect l="l" t="t" r="r" b="b"/>
            <a:pathLst>
              <a:path w="3836004" h="450731">
                <a:moveTo>
                  <a:pt x="0" y="0"/>
                </a:moveTo>
                <a:lnTo>
                  <a:pt x="3836004" y="0"/>
                </a:lnTo>
                <a:lnTo>
                  <a:pt x="3836004" y="450730"/>
                </a:lnTo>
                <a:lnTo>
                  <a:pt x="0" y="45073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5" name="Freeform 15"/>
          <p:cNvSpPr/>
          <p:nvPr/>
        </p:nvSpPr>
        <p:spPr>
          <a:xfrm>
            <a:off x="3234702" y="4414143"/>
            <a:ext cx="3178064" cy="537382"/>
          </a:xfrm>
          <a:custGeom>
            <a:avLst/>
            <a:gdLst/>
            <a:ahLst/>
            <a:cxnLst/>
            <a:rect l="l" t="t" r="r" b="b"/>
            <a:pathLst>
              <a:path w="3178064" h="537382">
                <a:moveTo>
                  <a:pt x="0" y="0"/>
                </a:moveTo>
                <a:lnTo>
                  <a:pt x="3178064" y="0"/>
                </a:lnTo>
                <a:lnTo>
                  <a:pt x="3178064" y="537382"/>
                </a:lnTo>
                <a:lnTo>
                  <a:pt x="0" y="53738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6" name="Freeform 16"/>
          <p:cNvSpPr/>
          <p:nvPr/>
        </p:nvSpPr>
        <p:spPr>
          <a:xfrm>
            <a:off x="7673352" y="4414143"/>
            <a:ext cx="3178064" cy="537382"/>
          </a:xfrm>
          <a:custGeom>
            <a:avLst/>
            <a:gdLst/>
            <a:ahLst/>
            <a:cxnLst/>
            <a:rect l="l" t="t" r="r" b="b"/>
            <a:pathLst>
              <a:path w="3178064" h="537382">
                <a:moveTo>
                  <a:pt x="0" y="0"/>
                </a:moveTo>
                <a:lnTo>
                  <a:pt x="3178064" y="0"/>
                </a:lnTo>
                <a:lnTo>
                  <a:pt x="3178064" y="537382"/>
                </a:lnTo>
                <a:lnTo>
                  <a:pt x="0" y="53738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7" name="Freeform 17"/>
          <p:cNvSpPr/>
          <p:nvPr/>
        </p:nvSpPr>
        <p:spPr>
          <a:xfrm>
            <a:off x="12275930" y="4439197"/>
            <a:ext cx="2881737" cy="487275"/>
          </a:xfrm>
          <a:custGeom>
            <a:avLst/>
            <a:gdLst/>
            <a:ahLst/>
            <a:cxnLst/>
            <a:rect l="l" t="t" r="r" b="b"/>
            <a:pathLst>
              <a:path w="2881737" h="487275">
                <a:moveTo>
                  <a:pt x="0" y="0"/>
                </a:moveTo>
                <a:lnTo>
                  <a:pt x="2881737" y="0"/>
                </a:lnTo>
                <a:lnTo>
                  <a:pt x="2881737" y="487275"/>
                </a:lnTo>
                <a:lnTo>
                  <a:pt x="0" y="48727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8" name="Freeform 18"/>
          <p:cNvSpPr/>
          <p:nvPr/>
        </p:nvSpPr>
        <p:spPr>
          <a:xfrm flipV="1">
            <a:off x="-1627132" y="4389090"/>
            <a:ext cx="3178064" cy="537382"/>
          </a:xfrm>
          <a:custGeom>
            <a:avLst/>
            <a:gdLst/>
            <a:ahLst/>
            <a:cxnLst/>
            <a:rect l="l" t="t" r="r" b="b"/>
            <a:pathLst>
              <a:path w="3178064" h="537382">
                <a:moveTo>
                  <a:pt x="0" y="537382"/>
                </a:moveTo>
                <a:lnTo>
                  <a:pt x="3178064" y="537382"/>
                </a:lnTo>
                <a:lnTo>
                  <a:pt x="3178064" y="0"/>
                </a:lnTo>
                <a:lnTo>
                  <a:pt x="0" y="0"/>
                </a:lnTo>
                <a:lnTo>
                  <a:pt x="0" y="537382"/>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9" name="Freeform 19"/>
          <p:cNvSpPr/>
          <p:nvPr/>
        </p:nvSpPr>
        <p:spPr>
          <a:xfrm>
            <a:off x="16586417" y="4414143"/>
            <a:ext cx="3178064" cy="537382"/>
          </a:xfrm>
          <a:custGeom>
            <a:avLst/>
            <a:gdLst/>
            <a:ahLst/>
            <a:cxnLst/>
            <a:rect l="l" t="t" r="r" b="b"/>
            <a:pathLst>
              <a:path w="3178064" h="537382">
                <a:moveTo>
                  <a:pt x="0" y="0"/>
                </a:moveTo>
                <a:lnTo>
                  <a:pt x="3178064" y="0"/>
                </a:lnTo>
                <a:lnTo>
                  <a:pt x="3178064" y="537382"/>
                </a:lnTo>
                <a:lnTo>
                  <a:pt x="0" y="53738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0" name="Freeform 20"/>
          <p:cNvSpPr/>
          <p:nvPr/>
        </p:nvSpPr>
        <p:spPr>
          <a:xfrm rot="9471345">
            <a:off x="-2187428" y="-3258502"/>
            <a:ext cx="4649724" cy="8229600"/>
          </a:xfrm>
          <a:custGeom>
            <a:avLst/>
            <a:gdLst/>
            <a:ahLst/>
            <a:cxnLst/>
            <a:rect l="l" t="t" r="r" b="b"/>
            <a:pathLst>
              <a:path w="4649724" h="8229600">
                <a:moveTo>
                  <a:pt x="0" y="0"/>
                </a:moveTo>
                <a:lnTo>
                  <a:pt x="4649724" y="0"/>
                </a:lnTo>
                <a:lnTo>
                  <a:pt x="4649724" y="8229600"/>
                </a:lnTo>
                <a:lnTo>
                  <a:pt x="0" y="8229600"/>
                </a:lnTo>
                <a:lnTo>
                  <a:pt x="0" y="0"/>
                </a:lnTo>
                <a:close/>
              </a:path>
            </a:pathLst>
          </a:custGeom>
          <a:blipFill>
            <a:blip r:embed="rId21"/>
            <a:stretch>
              <a:fillRect/>
            </a:stretch>
          </a:blipFill>
        </p:spPr>
        <p:txBody>
          <a:bodyPr/>
          <a:lstStyle/>
          <a:p>
            <a:endParaRPr lang="en-US"/>
          </a:p>
        </p:txBody>
      </p:sp>
      <p:sp>
        <p:nvSpPr>
          <p:cNvPr id="21" name="TextBox 21"/>
          <p:cNvSpPr txBox="1"/>
          <p:nvPr/>
        </p:nvSpPr>
        <p:spPr>
          <a:xfrm>
            <a:off x="973858" y="6073120"/>
            <a:ext cx="3196614" cy="542906"/>
          </a:xfrm>
          <a:prstGeom prst="rect">
            <a:avLst/>
          </a:prstGeom>
        </p:spPr>
        <p:txBody>
          <a:bodyPr lIns="0" tIns="0" rIns="0" bIns="0" rtlCol="0" anchor="t">
            <a:spAutoFit/>
          </a:bodyPr>
          <a:lstStyle/>
          <a:p>
            <a:pPr marL="0" lvl="0" indent="0" algn="ctr">
              <a:lnSpc>
                <a:spcPts val="4797"/>
              </a:lnSpc>
              <a:spcBef>
                <a:spcPct val="0"/>
              </a:spcBef>
            </a:pPr>
            <a:r>
              <a:rPr lang="en-US" sz="2400" dirty="0">
                <a:solidFill>
                  <a:srgbClr val="34674A"/>
                </a:solidFill>
                <a:latin typeface="Bangbang"/>
              </a:rPr>
              <a:t>Participate in Training</a:t>
            </a:r>
            <a:endParaRPr lang="en-US" sz="2400" u="none" strike="noStrike" dirty="0">
              <a:solidFill>
                <a:srgbClr val="34674A"/>
              </a:solidFill>
              <a:latin typeface="Bangbang"/>
            </a:endParaRPr>
          </a:p>
        </p:txBody>
      </p:sp>
      <p:sp>
        <p:nvSpPr>
          <p:cNvPr id="22" name="TextBox 22"/>
          <p:cNvSpPr txBox="1"/>
          <p:nvPr/>
        </p:nvSpPr>
        <p:spPr>
          <a:xfrm>
            <a:off x="272832" y="7221452"/>
            <a:ext cx="4598668" cy="857799"/>
          </a:xfrm>
          <a:prstGeom prst="rect">
            <a:avLst/>
          </a:prstGeom>
        </p:spPr>
        <p:txBody>
          <a:bodyPr lIns="0" tIns="0" rIns="0" bIns="0" rtlCol="0" anchor="t">
            <a:spAutoFit/>
          </a:bodyPr>
          <a:lstStyle/>
          <a:p>
            <a:pPr marL="0" lvl="1" indent="0" algn="ctr">
              <a:lnSpc>
                <a:spcPts val="3359"/>
              </a:lnSpc>
            </a:pPr>
            <a:r>
              <a:rPr lang="en-US" sz="2799" u="none" strike="noStrike" dirty="0">
                <a:solidFill>
                  <a:srgbClr val="FFFFFF"/>
                </a:solidFill>
                <a:latin typeface="Bangbang"/>
              </a:rPr>
              <a:t>In person or virtuall</a:t>
            </a:r>
            <a:r>
              <a:rPr lang="en-US" sz="2799" dirty="0">
                <a:solidFill>
                  <a:srgbClr val="FFFFFF"/>
                </a:solidFill>
                <a:latin typeface="Bangbang"/>
              </a:rPr>
              <a:t>y via the Coles website</a:t>
            </a:r>
            <a:endParaRPr lang="en-US" sz="2799" u="none" strike="noStrike" dirty="0">
              <a:solidFill>
                <a:srgbClr val="FFFFFF"/>
              </a:solidFill>
              <a:latin typeface="Bangbang"/>
            </a:endParaRPr>
          </a:p>
        </p:txBody>
      </p:sp>
      <p:sp>
        <p:nvSpPr>
          <p:cNvPr id="23" name="TextBox 23"/>
          <p:cNvSpPr txBox="1"/>
          <p:nvPr/>
        </p:nvSpPr>
        <p:spPr>
          <a:xfrm>
            <a:off x="5713208" y="6073120"/>
            <a:ext cx="2891814" cy="542906"/>
          </a:xfrm>
          <a:prstGeom prst="rect">
            <a:avLst/>
          </a:prstGeom>
        </p:spPr>
        <p:txBody>
          <a:bodyPr lIns="0" tIns="0" rIns="0" bIns="0" rtlCol="0" anchor="t">
            <a:spAutoFit/>
          </a:bodyPr>
          <a:lstStyle/>
          <a:p>
            <a:pPr marL="0" lvl="0" indent="0" algn="ctr">
              <a:lnSpc>
                <a:spcPts val="4797"/>
              </a:lnSpc>
              <a:spcBef>
                <a:spcPct val="0"/>
              </a:spcBef>
            </a:pPr>
            <a:r>
              <a:rPr lang="en-US" sz="2400" u="none" strike="noStrike" dirty="0">
                <a:solidFill>
                  <a:srgbClr val="34674A"/>
                </a:solidFill>
                <a:latin typeface="Bangbang"/>
              </a:rPr>
              <a:t>Sign regulation</a:t>
            </a:r>
          </a:p>
        </p:txBody>
      </p:sp>
      <p:sp>
        <p:nvSpPr>
          <p:cNvPr id="24" name="TextBox 24"/>
          <p:cNvSpPr txBox="1"/>
          <p:nvPr/>
        </p:nvSpPr>
        <p:spPr>
          <a:xfrm>
            <a:off x="5255437" y="7221452"/>
            <a:ext cx="3807355" cy="421782"/>
          </a:xfrm>
          <a:prstGeom prst="rect">
            <a:avLst/>
          </a:prstGeom>
        </p:spPr>
        <p:txBody>
          <a:bodyPr lIns="0" tIns="0" rIns="0" bIns="0" rtlCol="0" anchor="t">
            <a:spAutoFit/>
          </a:bodyPr>
          <a:lstStyle/>
          <a:p>
            <a:pPr marL="0" lvl="1" indent="0" algn="ctr">
              <a:lnSpc>
                <a:spcPts val="3359"/>
              </a:lnSpc>
              <a:spcBef>
                <a:spcPct val="0"/>
              </a:spcBef>
            </a:pPr>
            <a:r>
              <a:rPr lang="en-US" sz="2799" u="none" strike="noStrike" dirty="0">
                <a:solidFill>
                  <a:srgbClr val="FFFFFF"/>
                </a:solidFill>
                <a:latin typeface="Bangbang"/>
              </a:rPr>
              <a:t>Print and sign regulation</a:t>
            </a:r>
          </a:p>
        </p:txBody>
      </p:sp>
      <p:sp>
        <p:nvSpPr>
          <p:cNvPr id="25" name="TextBox 25"/>
          <p:cNvSpPr txBox="1"/>
          <p:nvPr/>
        </p:nvSpPr>
        <p:spPr>
          <a:xfrm>
            <a:off x="9828064" y="6073120"/>
            <a:ext cx="3542118" cy="542906"/>
          </a:xfrm>
          <a:prstGeom prst="rect">
            <a:avLst/>
          </a:prstGeom>
        </p:spPr>
        <p:txBody>
          <a:bodyPr wrap="square" lIns="0" tIns="0" rIns="0" bIns="0" rtlCol="0" anchor="t">
            <a:spAutoFit/>
          </a:bodyPr>
          <a:lstStyle/>
          <a:p>
            <a:pPr marL="0" lvl="0" indent="0" algn="ctr">
              <a:lnSpc>
                <a:spcPts val="4797"/>
              </a:lnSpc>
              <a:spcBef>
                <a:spcPct val="0"/>
              </a:spcBef>
            </a:pPr>
            <a:r>
              <a:rPr lang="en-US" sz="2400" u="none" strike="noStrike" dirty="0">
                <a:solidFill>
                  <a:srgbClr val="34674A"/>
                </a:solidFill>
                <a:latin typeface="Bangbang"/>
              </a:rPr>
              <a:t>Send regulation to school</a:t>
            </a:r>
            <a:endParaRPr lang="en-US" sz="3997" u="none" strike="noStrike" dirty="0">
              <a:solidFill>
                <a:srgbClr val="34674A"/>
              </a:solidFill>
              <a:latin typeface="Bangbang"/>
            </a:endParaRPr>
          </a:p>
        </p:txBody>
      </p:sp>
      <p:sp>
        <p:nvSpPr>
          <p:cNvPr id="26" name="TextBox 26"/>
          <p:cNvSpPr txBox="1"/>
          <p:nvPr/>
        </p:nvSpPr>
        <p:spPr>
          <a:xfrm>
            <a:off x="9636660" y="7221452"/>
            <a:ext cx="3807355" cy="868828"/>
          </a:xfrm>
          <a:prstGeom prst="rect">
            <a:avLst/>
          </a:prstGeom>
        </p:spPr>
        <p:txBody>
          <a:bodyPr lIns="0" tIns="0" rIns="0" bIns="0" rtlCol="0" anchor="t">
            <a:spAutoFit/>
          </a:bodyPr>
          <a:lstStyle/>
          <a:p>
            <a:pPr marL="0" lvl="1" indent="0" algn="ctr">
              <a:lnSpc>
                <a:spcPts val="3359"/>
              </a:lnSpc>
              <a:spcBef>
                <a:spcPct val="0"/>
              </a:spcBef>
            </a:pPr>
            <a:r>
              <a:rPr lang="en-US" sz="2750" u="none" strike="noStrike" dirty="0">
                <a:solidFill>
                  <a:srgbClr val="FFFFFF"/>
                </a:solidFill>
                <a:latin typeface="Bangbang"/>
              </a:rPr>
              <a:t>Send signed regulation to school office (Attention to </a:t>
            </a:r>
            <a:r>
              <a:rPr lang="en-US" sz="2750" dirty="0">
                <a:solidFill>
                  <a:srgbClr val="FFFFFF"/>
                </a:solidFill>
                <a:latin typeface="Bangbang"/>
              </a:rPr>
              <a:t>Stephani</a:t>
            </a:r>
            <a:r>
              <a:rPr lang="en-US" sz="2750" u="none" strike="noStrike" dirty="0">
                <a:solidFill>
                  <a:srgbClr val="FFFFFF"/>
                </a:solidFill>
                <a:latin typeface="Bangbang"/>
              </a:rPr>
              <a:t> Ferrufino) </a:t>
            </a:r>
          </a:p>
        </p:txBody>
      </p:sp>
      <p:sp>
        <p:nvSpPr>
          <p:cNvPr id="27" name="TextBox 27"/>
          <p:cNvSpPr txBox="1"/>
          <p:nvPr/>
        </p:nvSpPr>
        <p:spPr>
          <a:xfrm>
            <a:off x="14196804" y="6073120"/>
            <a:ext cx="3437033" cy="542906"/>
          </a:xfrm>
          <a:prstGeom prst="rect">
            <a:avLst/>
          </a:prstGeom>
        </p:spPr>
        <p:txBody>
          <a:bodyPr wrap="square" lIns="0" tIns="0" rIns="0" bIns="0" rtlCol="0" anchor="t">
            <a:spAutoFit/>
          </a:bodyPr>
          <a:lstStyle/>
          <a:p>
            <a:pPr marL="0" lvl="0" indent="0" algn="ctr">
              <a:lnSpc>
                <a:spcPts val="4797"/>
              </a:lnSpc>
              <a:spcBef>
                <a:spcPct val="0"/>
              </a:spcBef>
            </a:pPr>
            <a:r>
              <a:rPr lang="en-US" sz="2400" u="none" strike="noStrike" dirty="0">
                <a:solidFill>
                  <a:srgbClr val="34674A"/>
                </a:solidFill>
                <a:latin typeface="Bangbang"/>
              </a:rPr>
              <a:t>You’re ready to volunteer!</a:t>
            </a:r>
          </a:p>
        </p:txBody>
      </p:sp>
      <p:sp>
        <p:nvSpPr>
          <p:cNvPr id="28" name="TextBox 28"/>
          <p:cNvSpPr txBox="1"/>
          <p:nvPr/>
        </p:nvSpPr>
        <p:spPr>
          <a:xfrm>
            <a:off x="14017883" y="7221452"/>
            <a:ext cx="3807355" cy="1293816"/>
          </a:xfrm>
          <a:prstGeom prst="rect">
            <a:avLst/>
          </a:prstGeom>
        </p:spPr>
        <p:txBody>
          <a:bodyPr lIns="0" tIns="0" rIns="0" bIns="0" rtlCol="0" anchor="t">
            <a:spAutoFit/>
          </a:bodyPr>
          <a:lstStyle/>
          <a:p>
            <a:pPr marL="0" lvl="1" indent="0" algn="ctr">
              <a:lnSpc>
                <a:spcPts val="3359"/>
              </a:lnSpc>
              <a:spcBef>
                <a:spcPct val="0"/>
              </a:spcBef>
            </a:pPr>
            <a:r>
              <a:rPr lang="en-US" sz="2799" u="none" strike="noStrike" dirty="0">
                <a:solidFill>
                  <a:srgbClr val="FFFFFF"/>
                </a:solidFill>
                <a:latin typeface="Bangbang"/>
              </a:rPr>
              <a:t>Connec</a:t>
            </a:r>
            <a:r>
              <a:rPr lang="en-US" sz="2799" dirty="0">
                <a:solidFill>
                  <a:srgbClr val="FFFFFF"/>
                </a:solidFill>
                <a:latin typeface="Bangbang"/>
              </a:rPr>
              <a:t>t with teacher about how you can support!</a:t>
            </a:r>
            <a:endParaRPr lang="en-US" sz="2799" u="none" strike="noStrike" dirty="0">
              <a:solidFill>
                <a:srgbClr val="FFFFFF"/>
              </a:solidFill>
              <a:latin typeface="Bangbang"/>
            </a:endParaRPr>
          </a:p>
        </p:txBody>
      </p:sp>
      <p:sp>
        <p:nvSpPr>
          <p:cNvPr id="29" name="TextBox 29"/>
          <p:cNvSpPr txBox="1"/>
          <p:nvPr/>
        </p:nvSpPr>
        <p:spPr>
          <a:xfrm>
            <a:off x="2762723" y="957465"/>
            <a:ext cx="14739616" cy="1397819"/>
          </a:xfrm>
          <a:prstGeom prst="rect">
            <a:avLst/>
          </a:prstGeom>
        </p:spPr>
        <p:txBody>
          <a:bodyPr wrap="square" lIns="0" tIns="0" rIns="0" bIns="0" rtlCol="0" anchor="t">
            <a:spAutoFit/>
          </a:bodyPr>
          <a:lstStyle/>
          <a:p>
            <a:pPr marL="0" lvl="0" indent="0" algn="ctr">
              <a:lnSpc>
                <a:spcPts val="10852"/>
              </a:lnSpc>
              <a:spcBef>
                <a:spcPct val="0"/>
              </a:spcBef>
            </a:pPr>
            <a:r>
              <a:rPr lang="en-US" sz="9865" dirty="0">
                <a:solidFill>
                  <a:srgbClr val="FFFFFF"/>
                </a:solidFill>
                <a:latin typeface="Boldoa"/>
              </a:rPr>
              <a:t>Directions to be a Volunteer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C656EBF9F79646B690D1BEA583C70B" ma:contentTypeVersion="4" ma:contentTypeDescription="Create a new document." ma:contentTypeScope="" ma:versionID="e4656dd8a55b08b6174d9a2e931d0af1">
  <xsd:schema xmlns:xsd="http://www.w3.org/2001/XMLSchema" xmlns:xs="http://www.w3.org/2001/XMLSchema" xmlns:p="http://schemas.microsoft.com/office/2006/metadata/properties" xmlns:ns2="806d8f64-4aed-4a0a-8b52-f70d528acdd3" targetNamespace="http://schemas.microsoft.com/office/2006/metadata/properties" ma:root="true" ma:fieldsID="d44339495e3b049a7d03f16361af6d50" ns2:_="">
    <xsd:import namespace="806d8f64-4aed-4a0a-8b52-f70d528acd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6d8f64-4aed-4a0a-8b52-f70d528acd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715389-5478-4C81-AB82-D11C7DE7C7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6d8f64-4aed-4a0a-8b52-f70d528ac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F8F869-A78A-4A74-B6CF-10E20ED43BDB}">
  <ds:schemaRefs>
    <ds:schemaRef ds:uri="http://schemas.microsoft.com/sharepoint/v3/contenttype/forms"/>
  </ds:schemaRefs>
</ds:datastoreItem>
</file>

<file path=customXml/itemProps3.xml><?xml version="1.0" encoding="utf-8"?>
<ds:datastoreItem xmlns:ds="http://schemas.openxmlformats.org/officeDocument/2006/customXml" ds:itemID="{7A2ABAC5-791E-485A-8C67-569D21E7C5B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94</TotalTime>
  <Words>919</Words>
  <Application>Microsoft Office PowerPoint</Application>
  <PresentationFormat>Custom</PresentationFormat>
  <Paragraphs>71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Baskerville Old Face</vt:lpstr>
      <vt:lpstr>Arial</vt:lpstr>
      <vt:lpstr>Boldoa</vt:lpstr>
      <vt:lpstr>Calibri</vt:lpstr>
      <vt:lpstr>Wingdings</vt:lpstr>
      <vt:lpstr>Bangbang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Chalkboard Education Presentation Green and White Mix Media Presentation</dc:title>
  <dc:creator>Jessica Straight</dc:creator>
  <cp:lastModifiedBy>Jessica Straight</cp:lastModifiedBy>
  <cp:revision>9</cp:revision>
  <dcterms:created xsi:type="dcterms:W3CDTF">2006-08-16T00:00:00Z</dcterms:created>
  <dcterms:modified xsi:type="dcterms:W3CDTF">2024-08-05T13:31:51Z</dcterms:modified>
  <dc:identifier>DAGIHyFFduA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0x0101007BC656EBF9F79646B690D1BEA583C70B</vt:lpwstr>
  </property>
</Properties>
</file>